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8FF765A-C042-4A20-89B9-199809440354}">
  <a:tblStyle styleId="{F8FF765A-C042-4A20-89B9-1998094403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20.png>
</file>

<file path=ppt/media/image21.gif>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814cc03780_0_1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14cc03780_0_1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814cc03780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14cc0378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814cc0378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814cc0378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814cc0378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814cc0378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14cc0378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14cc0378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814cc037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14cc037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814cc03780_0_1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814cc03780_0_1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814bb8d81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14bb8d81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814bb8d81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14bb8d81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814bb8d81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814bb8d81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814bb8d81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14bb8d81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14bb8d81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14bb8d81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814bb8d81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14bb8d81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814bb8d81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14bb8d81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814bb8d81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14bb8d81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814bb8d81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14bb8d81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814bb8d81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14bb8d81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14bb8d81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14bb8d81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814bb8d81d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14bb8d81d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814bb8d81d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14bb8d81d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814bb8d81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14bb8d81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814cc03780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14cc03780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814cc0378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14cc0378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814cc0378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814cc0378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814cc0378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814cc0378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814cc0378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814cc0378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814cc0378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814cc0378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814cc03780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14cc03780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814cc0378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14cc0378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814cc0378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14cc0378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814cc0378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14cc0378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814cc0378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814cc0378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814cc03780_0_1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14cc03780_0_1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814cc03780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814cc0378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814cc0378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814cc0378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814cc0378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814cc0378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814cc0378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814cc0378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814cc0378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814cc0378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814cc0378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814cc0378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814cc0378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14cc0378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814cc03780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814cc03780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814cc03780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814cc03780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814cc0378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814cc0378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814cc03780_0_1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814cc03780_0_1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 name="Shape 519"/>
        <p:cNvGrpSpPr/>
        <p:nvPr/>
      </p:nvGrpSpPr>
      <p:grpSpPr>
        <a:xfrm>
          <a:off x="0" y="0"/>
          <a:ext cx="0" cy="0"/>
          <a:chOff x="0" y="0"/>
          <a:chExt cx="0" cy="0"/>
        </a:xfrm>
      </p:grpSpPr>
      <p:sp>
        <p:nvSpPr>
          <p:cNvPr id="520" name="Google Shape;520;g814cc03780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814cc03780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Google Shape;633;g814cc03780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814cc03780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2" name="Shape 772"/>
        <p:cNvGrpSpPr/>
        <p:nvPr/>
      </p:nvGrpSpPr>
      <p:grpSpPr>
        <a:xfrm>
          <a:off x="0" y="0"/>
          <a:ext cx="0" cy="0"/>
          <a:chOff x="0" y="0"/>
          <a:chExt cx="0" cy="0"/>
        </a:xfrm>
      </p:grpSpPr>
      <p:sp>
        <p:nvSpPr>
          <p:cNvPr id="773" name="Google Shape;773;g814cc03780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814cc03780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2" name="Shape 912"/>
        <p:cNvGrpSpPr/>
        <p:nvPr/>
      </p:nvGrpSpPr>
      <p:grpSpPr>
        <a:xfrm>
          <a:off x="0" y="0"/>
          <a:ext cx="0" cy="0"/>
          <a:chOff x="0" y="0"/>
          <a:chExt cx="0" cy="0"/>
        </a:xfrm>
      </p:grpSpPr>
      <p:sp>
        <p:nvSpPr>
          <p:cNvPr id="913" name="Google Shape;913;g814cc03780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814cc03780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2" name="Shape 1052"/>
        <p:cNvGrpSpPr/>
        <p:nvPr/>
      </p:nvGrpSpPr>
      <p:grpSpPr>
        <a:xfrm>
          <a:off x="0" y="0"/>
          <a:ext cx="0" cy="0"/>
          <a:chOff x="0" y="0"/>
          <a:chExt cx="0" cy="0"/>
        </a:xfrm>
      </p:grpSpPr>
      <p:sp>
        <p:nvSpPr>
          <p:cNvPr id="1053" name="Google Shape;1053;g814cc03780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814cc03780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9" name="Shape 1259"/>
        <p:cNvGrpSpPr/>
        <p:nvPr/>
      </p:nvGrpSpPr>
      <p:grpSpPr>
        <a:xfrm>
          <a:off x="0" y="0"/>
          <a:ext cx="0" cy="0"/>
          <a:chOff x="0" y="0"/>
          <a:chExt cx="0" cy="0"/>
        </a:xfrm>
      </p:grpSpPr>
      <p:sp>
        <p:nvSpPr>
          <p:cNvPr id="1260" name="Google Shape;1260;g814cc03780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814cc03780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7" name="Shape 1467"/>
        <p:cNvGrpSpPr/>
        <p:nvPr/>
      </p:nvGrpSpPr>
      <p:grpSpPr>
        <a:xfrm>
          <a:off x="0" y="0"/>
          <a:ext cx="0" cy="0"/>
          <a:chOff x="0" y="0"/>
          <a:chExt cx="0" cy="0"/>
        </a:xfrm>
      </p:grpSpPr>
      <p:sp>
        <p:nvSpPr>
          <p:cNvPr id="1468" name="Google Shape;1468;g814cc03780_0_1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814cc03780_0_1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4" name="Shape 1474"/>
        <p:cNvGrpSpPr/>
        <p:nvPr/>
      </p:nvGrpSpPr>
      <p:grpSpPr>
        <a:xfrm>
          <a:off x="0" y="0"/>
          <a:ext cx="0" cy="0"/>
          <a:chOff x="0" y="0"/>
          <a:chExt cx="0" cy="0"/>
        </a:xfrm>
      </p:grpSpPr>
      <p:sp>
        <p:nvSpPr>
          <p:cNvPr id="1475" name="Google Shape;1475;g814cc03780_0_1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814cc03780_0_1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1" name="Shape 1481"/>
        <p:cNvGrpSpPr/>
        <p:nvPr/>
      </p:nvGrpSpPr>
      <p:grpSpPr>
        <a:xfrm>
          <a:off x="0" y="0"/>
          <a:ext cx="0" cy="0"/>
          <a:chOff x="0" y="0"/>
          <a:chExt cx="0" cy="0"/>
        </a:xfrm>
      </p:grpSpPr>
      <p:sp>
        <p:nvSpPr>
          <p:cNvPr id="1482" name="Google Shape;1482;g814cc03780_0_1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814cc03780_0_1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8" name="Shape 1488"/>
        <p:cNvGrpSpPr/>
        <p:nvPr/>
      </p:nvGrpSpPr>
      <p:grpSpPr>
        <a:xfrm>
          <a:off x="0" y="0"/>
          <a:ext cx="0" cy="0"/>
          <a:chOff x="0" y="0"/>
          <a:chExt cx="0" cy="0"/>
        </a:xfrm>
      </p:grpSpPr>
      <p:sp>
        <p:nvSpPr>
          <p:cNvPr id="1489" name="Google Shape;1489;g814cc03780_0_1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814cc03780_0_1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814cc03780_0_1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814cc03780_0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5" name="Shape 1495"/>
        <p:cNvGrpSpPr/>
        <p:nvPr/>
      </p:nvGrpSpPr>
      <p:grpSpPr>
        <a:xfrm>
          <a:off x="0" y="0"/>
          <a:ext cx="0" cy="0"/>
          <a:chOff x="0" y="0"/>
          <a:chExt cx="0" cy="0"/>
        </a:xfrm>
      </p:grpSpPr>
      <p:sp>
        <p:nvSpPr>
          <p:cNvPr id="1496" name="Google Shape;1496;g814cc03780_0_1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814cc03780_0_1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2" name="Shape 1502"/>
        <p:cNvGrpSpPr/>
        <p:nvPr/>
      </p:nvGrpSpPr>
      <p:grpSpPr>
        <a:xfrm>
          <a:off x="0" y="0"/>
          <a:ext cx="0" cy="0"/>
          <a:chOff x="0" y="0"/>
          <a:chExt cx="0" cy="0"/>
        </a:xfrm>
      </p:grpSpPr>
      <p:sp>
        <p:nvSpPr>
          <p:cNvPr id="1503" name="Google Shape;1503;g814cc03780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814cc03780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9" name="Shape 1509"/>
        <p:cNvGrpSpPr/>
        <p:nvPr/>
      </p:nvGrpSpPr>
      <p:grpSpPr>
        <a:xfrm>
          <a:off x="0" y="0"/>
          <a:ext cx="0" cy="0"/>
          <a:chOff x="0" y="0"/>
          <a:chExt cx="0" cy="0"/>
        </a:xfrm>
      </p:grpSpPr>
      <p:sp>
        <p:nvSpPr>
          <p:cNvPr id="1510" name="Google Shape;1510;g814cc03780_0_1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814cc03780_0_1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6" name="Shape 1516"/>
        <p:cNvGrpSpPr/>
        <p:nvPr/>
      </p:nvGrpSpPr>
      <p:grpSpPr>
        <a:xfrm>
          <a:off x="0" y="0"/>
          <a:ext cx="0" cy="0"/>
          <a:chOff x="0" y="0"/>
          <a:chExt cx="0" cy="0"/>
        </a:xfrm>
      </p:grpSpPr>
      <p:sp>
        <p:nvSpPr>
          <p:cNvPr id="1517" name="Google Shape;1517;g814cc03780_0_1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814cc03780_0_1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3" name="Shape 1523"/>
        <p:cNvGrpSpPr/>
        <p:nvPr/>
      </p:nvGrpSpPr>
      <p:grpSpPr>
        <a:xfrm>
          <a:off x="0" y="0"/>
          <a:ext cx="0" cy="0"/>
          <a:chOff x="0" y="0"/>
          <a:chExt cx="0" cy="0"/>
        </a:xfrm>
      </p:grpSpPr>
      <p:sp>
        <p:nvSpPr>
          <p:cNvPr id="1524" name="Google Shape;1524;g814cc03780_0_1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814cc03780_0_1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0" name="Shape 1530"/>
        <p:cNvGrpSpPr/>
        <p:nvPr/>
      </p:nvGrpSpPr>
      <p:grpSpPr>
        <a:xfrm>
          <a:off x="0" y="0"/>
          <a:ext cx="0" cy="0"/>
          <a:chOff x="0" y="0"/>
          <a:chExt cx="0" cy="0"/>
        </a:xfrm>
      </p:grpSpPr>
      <p:sp>
        <p:nvSpPr>
          <p:cNvPr id="1531" name="Google Shape;1531;g814cc03780_0_1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814cc03780_0_1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7" name="Shape 1537"/>
        <p:cNvGrpSpPr/>
        <p:nvPr/>
      </p:nvGrpSpPr>
      <p:grpSpPr>
        <a:xfrm>
          <a:off x="0" y="0"/>
          <a:ext cx="0" cy="0"/>
          <a:chOff x="0" y="0"/>
          <a:chExt cx="0" cy="0"/>
        </a:xfrm>
      </p:grpSpPr>
      <p:sp>
        <p:nvSpPr>
          <p:cNvPr id="1538" name="Google Shape;1538;g814cc03780_0_1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814cc03780_0_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4" name="Shape 1544"/>
        <p:cNvGrpSpPr/>
        <p:nvPr/>
      </p:nvGrpSpPr>
      <p:grpSpPr>
        <a:xfrm>
          <a:off x="0" y="0"/>
          <a:ext cx="0" cy="0"/>
          <a:chOff x="0" y="0"/>
          <a:chExt cx="0" cy="0"/>
        </a:xfrm>
      </p:grpSpPr>
      <p:sp>
        <p:nvSpPr>
          <p:cNvPr id="1545" name="Google Shape;1545;g814cc03780_0_1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814cc03780_0_1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1" name="Shape 1551"/>
        <p:cNvGrpSpPr/>
        <p:nvPr/>
      </p:nvGrpSpPr>
      <p:grpSpPr>
        <a:xfrm>
          <a:off x="0" y="0"/>
          <a:ext cx="0" cy="0"/>
          <a:chOff x="0" y="0"/>
          <a:chExt cx="0" cy="0"/>
        </a:xfrm>
      </p:grpSpPr>
      <p:sp>
        <p:nvSpPr>
          <p:cNvPr id="1552" name="Google Shape;1552;g814cc03780_0_1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814cc03780_0_1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8" name="Shape 1558"/>
        <p:cNvGrpSpPr/>
        <p:nvPr/>
      </p:nvGrpSpPr>
      <p:grpSpPr>
        <a:xfrm>
          <a:off x="0" y="0"/>
          <a:ext cx="0" cy="0"/>
          <a:chOff x="0" y="0"/>
          <a:chExt cx="0" cy="0"/>
        </a:xfrm>
      </p:grpSpPr>
      <p:sp>
        <p:nvSpPr>
          <p:cNvPr id="1559" name="Google Shape;1559;g814cc03780_0_1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814cc03780_0_1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814cc03780_0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14cc03780_0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5" name="Shape 1565"/>
        <p:cNvGrpSpPr/>
        <p:nvPr/>
      </p:nvGrpSpPr>
      <p:grpSpPr>
        <a:xfrm>
          <a:off x="0" y="0"/>
          <a:ext cx="0" cy="0"/>
          <a:chOff x="0" y="0"/>
          <a:chExt cx="0" cy="0"/>
        </a:xfrm>
      </p:grpSpPr>
      <p:sp>
        <p:nvSpPr>
          <p:cNvPr id="1566" name="Google Shape;1566;g814cc03780_0_1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814cc03780_0_1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2" name="Shape 1572"/>
        <p:cNvGrpSpPr/>
        <p:nvPr/>
      </p:nvGrpSpPr>
      <p:grpSpPr>
        <a:xfrm>
          <a:off x="0" y="0"/>
          <a:ext cx="0" cy="0"/>
          <a:chOff x="0" y="0"/>
          <a:chExt cx="0" cy="0"/>
        </a:xfrm>
      </p:grpSpPr>
      <p:sp>
        <p:nvSpPr>
          <p:cNvPr id="1573" name="Google Shape;1573;g814cc03780_0_1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814cc03780_0_1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5" name="Shape 1585"/>
        <p:cNvGrpSpPr/>
        <p:nvPr/>
      </p:nvGrpSpPr>
      <p:grpSpPr>
        <a:xfrm>
          <a:off x="0" y="0"/>
          <a:ext cx="0" cy="0"/>
          <a:chOff x="0" y="0"/>
          <a:chExt cx="0" cy="0"/>
        </a:xfrm>
      </p:grpSpPr>
      <p:sp>
        <p:nvSpPr>
          <p:cNvPr id="1586" name="Google Shape;1586;g814cc03780_0_1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814cc03780_0_1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9" name="Shape 1599"/>
        <p:cNvGrpSpPr/>
        <p:nvPr/>
      </p:nvGrpSpPr>
      <p:grpSpPr>
        <a:xfrm>
          <a:off x="0" y="0"/>
          <a:ext cx="0" cy="0"/>
          <a:chOff x="0" y="0"/>
          <a:chExt cx="0" cy="0"/>
        </a:xfrm>
      </p:grpSpPr>
      <p:sp>
        <p:nvSpPr>
          <p:cNvPr id="1600" name="Google Shape;1600;g814cc03780_0_1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814cc03780_0_1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6" name="Shape 1606"/>
        <p:cNvGrpSpPr/>
        <p:nvPr/>
      </p:nvGrpSpPr>
      <p:grpSpPr>
        <a:xfrm>
          <a:off x="0" y="0"/>
          <a:ext cx="0" cy="0"/>
          <a:chOff x="0" y="0"/>
          <a:chExt cx="0" cy="0"/>
        </a:xfrm>
      </p:grpSpPr>
      <p:sp>
        <p:nvSpPr>
          <p:cNvPr id="1607" name="Google Shape;1607;g814cc03780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814cc03780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2" name="Shape 1612"/>
        <p:cNvGrpSpPr/>
        <p:nvPr/>
      </p:nvGrpSpPr>
      <p:grpSpPr>
        <a:xfrm>
          <a:off x="0" y="0"/>
          <a:ext cx="0" cy="0"/>
          <a:chOff x="0" y="0"/>
          <a:chExt cx="0" cy="0"/>
        </a:xfrm>
      </p:grpSpPr>
      <p:sp>
        <p:nvSpPr>
          <p:cNvPr id="1613" name="Google Shape;1613;g814cc03780_0_1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814cc03780_0_1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8" name="Shape 1618"/>
        <p:cNvGrpSpPr/>
        <p:nvPr/>
      </p:nvGrpSpPr>
      <p:grpSpPr>
        <a:xfrm>
          <a:off x="0" y="0"/>
          <a:ext cx="0" cy="0"/>
          <a:chOff x="0" y="0"/>
          <a:chExt cx="0" cy="0"/>
        </a:xfrm>
      </p:grpSpPr>
      <p:sp>
        <p:nvSpPr>
          <p:cNvPr id="1619" name="Google Shape;1619;g814cc03780_0_1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814cc03780_0_1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814cc03780_0_1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14cc03780_0_1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14cc03780_0_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14cc03780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hyperlink" Target="https://www.superdatascience.com/convolutional-neural-networks-cnn-step-4-full-connection/"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hyperlink" Target="https://www.superdatascience.com/convolutional-neural-networks-cnn-step-4-full-connec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hyperlink" Target="https://www.superdatascience.com/convolutional-neural-networks-cnn-step-4-full-connec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hyperlink" Target="https://www.rd.com/advice/pets/common-cat-myths/" TargetMode="External"/><Relationship Id="rId5" Type="http://schemas.openxmlformats.org/officeDocument/2006/relationships/image" Target="../media/image9.png"/><Relationship Id="rId6" Type="http://schemas.openxmlformats.org/officeDocument/2006/relationships/hyperlink" Target="https://www.goodhousekeeping.com/life/pets/g21525625/why-cats-are-best-pet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hyperlink" Target="https://www.rd.com/advice/pets/common-cat-myths/" TargetMode="External"/><Relationship Id="rId5" Type="http://schemas.openxmlformats.org/officeDocument/2006/relationships/image" Target="../media/image9.png"/><Relationship Id="rId6" Type="http://schemas.openxmlformats.org/officeDocument/2006/relationships/hyperlink" Target="https://www.goodhousekeeping.com/life/pets/g21525625/why-cats-are-best-pet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hyperlink" Target="https://www.rd.com/advice/pets/common-cat-myths/" TargetMode="External"/><Relationship Id="rId5" Type="http://schemas.openxmlformats.org/officeDocument/2006/relationships/image" Target="../media/image9.png"/><Relationship Id="rId6" Type="http://schemas.openxmlformats.org/officeDocument/2006/relationships/hyperlink" Target="https://www.goodhousekeeping.com/life/pets/g21525625/why-cats-are-best-pet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hyperlink" Target="https://www.rd.com/advice/pets/common-cat-myths/" TargetMode="External"/><Relationship Id="rId5" Type="http://schemas.openxmlformats.org/officeDocument/2006/relationships/image" Target="../media/image9.png"/><Relationship Id="rId6" Type="http://schemas.openxmlformats.org/officeDocument/2006/relationships/hyperlink" Target="https://www.goodhousekeeping.com/life/pets/g21525625/why-cats-are-best-pet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hyperlink" Target="https://www.rd.com/advice/pets/common-cat-myths/" TargetMode="External"/><Relationship Id="rId5" Type="http://schemas.openxmlformats.org/officeDocument/2006/relationships/image" Target="../media/image9.png"/><Relationship Id="rId6" Type="http://schemas.openxmlformats.org/officeDocument/2006/relationships/hyperlink" Target="https://www.goodhousekeeping.com/life/pets/g21525625/why-cats-are-best-pet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hyperlink" Target="https://qz.com/1034972/the-data-that-changed-the-direction-of-ai-research-and-possibly-the-world/"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1.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1.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1.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1.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1.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7.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7.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7.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9.gi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9.gi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7.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7.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7.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Convolutional Neural Networks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pic>
        <p:nvPicPr>
          <p:cNvPr id="111" name="Google Shape;111;p22"/>
          <p:cNvPicPr preferRelativeResize="0"/>
          <p:nvPr/>
        </p:nvPicPr>
        <p:blipFill>
          <a:blip r:embed="rId3">
            <a:alphaModFix/>
          </a:blip>
          <a:stretch>
            <a:fillRect/>
          </a:stretch>
        </p:blipFill>
        <p:spPr>
          <a:xfrm>
            <a:off x="311700" y="1428075"/>
            <a:ext cx="5905500" cy="2809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117" name="Google Shape;117;p23"/>
          <p:cNvSpPr txBox="1"/>
          <p:nvPr>
            <p:ph idx="1" type="body"/>
          </p:nvPr>
        </p:nvSpPr>
        <p:spPr>
          <a:xfrm>
            <a:off x="350775" y="9570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Even after finding Mechanical Turk, the dataset took two and a half years to complete. It consisted of 3.2 million labelled images, separated into 5,247 categories, sorted into 12 subtrees like “mammal,” “vehicle,” and “furniture.”</a:t>
            </a:r>
            <a:endParaRPr/>
          </a:p>
          <a:p>
            <a:pPr indent="-342900" lvl="0" marL="457200" rtl="0" algn="l">
              <a:spcBef>
                <a:spcPts val="0"/>
              </a:spcBef>
              <a:spcAft>
                <a:spcPts val="0"/>
              </a:spcAft>
              <a:buSzPts val="1800"/>
              <a:buChar char="●"/>
            </a:pPr>
            <a:r>
              <a:rPr lang="en"/>
              <a:t>In 2009, Li and her team published the ImageNet paper with the dataset—to little fanfare. Li recalls that CVPR, a leading conference in computer vision research, only allowed a poster, instead of an oral presentation, and the team handed out ImageNet-branded pens to drum up interest. People were skeptical of the basic idea that more data would help them develop better algorithms.</a:t>
            </a:r>
            <a:endParaRPr/>
          </a:p>
          <a:p>
            <a:pPr indent="-342900" lvl="0" marL="457200" rtl="0" algn="l">
              <a:spcBef>
                <a:spcPts val="0"/>
              </a:spcBef>
              <a:spcAft>
                <a:spcPts val="0"/>
              </a:spcAft>
              <a:buSzPts val="1800"/>
              <a:buChar char="●"/>
            </a:pPr>
            <a:r>
              <a:rPr lang="en"/>
              <a:t>“There were comments like ‘If you can’t even do one object well, why would you do thousands, or tens of thousands of objects?”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0" st="0"/>
                                            </p:txEl>
                                          </p:spTgt>
                                        </p:tgtEl>
                                        <p:attrNameLst>
                                          <p:attrName>style.visibility</p:attrName>
                                        </p:attrNameLst>
                                      </p:cBhvr>
                                      <p:to>
                                        <p:strVal val="visible"/>
                                      </p:to>
                                    </p:set>
                                    <p:animEffect filter="fade" transition="in">
                                      <p:cBhvr>
                                        <p:cTn dur="1000"/>
                                        <p:tgtEl>
                                          <p:spTgt spid="1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1" st="1"/>
                                            </p:txEl>
                                          </p:spTgt>
                                        </p:tgtEl>
                                        <p:attrNameLst>
                                          <p:attrName>style.visibility</p:attrName>
                                        </p:attrNameLst>
                                      </p:cBhvr>
                                      <p:to>
                                        <p:strVal val="visible"/>
                                      </p:to>
                                    </p:set>
                                    <p:animEffect filter="fade" transition="in">
                                      <p:cBhvr>
                                        <p:cTn dur="1000"/>
                                        <p:tgtEl>
                                          <p:spTgt spid="1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2" st="2"/>
                                            </p:txEl>
                                          </p:spTgt>
                                        </p:tgtEl>
                                        <p:attrNameLst>
                                          <p:attrName>style.visibility</p:attrName>
                                        </p:attrNameLst>
                                      </p:cBhvr>
                                      <p:to>
                                        <p:strVal val="visible"/>
                                      </p:to>
                                    </p:set>
                                    <p:animEffect filter="fade" transition="in">
                                      <p:cBhvr>
                                        <p:cTn dur="1000"/>
                                        <p:tgtEl>
                                          <p:spTgt spid="11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123" name="Google Shape;123;p24"/>
          <p:cNvSpPr txBox="1"/>
          <p:nvPr>
            <p:ph idx="1" type="body"/>
          </p:nvPr>
        </p:nvSpPr>
        <p:spPr>
          <a:xfrm>
            <a:off x="4768300" y="148525"/>
            <a:ext cx="4064100" cy="481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14 million images, 20K categories</a:t>
            </a:r>
            <a:endParaRPr/>
          </a:p>
        </p:txBody>
      </p:sp>
      <p:pic>
        <p:nvPicPr>
          <p:cNvPr id="124" name="Google Shape;124;p24"/>
          <p:cNvPicPr preferRelativeResize="0"/>
          <p:nvPr/>
        </p:nvPicPr>
        <p:blipFill>
          <a:blip r:embed="rId3">
            <a:alphaModFix/>
          </a:blip>
          <a:stretch>
            <a:fillRect/>
          </a:stretch>
        </p:blipFill>
        <p:spPr>
          <a:xfrm>
            <a:off x="388707" y="0"/>
            <a:ext cx="3981235"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(AlexNet 2012)</a:t>
            </a:r>
            <a:endParaRPr/>
          </a:p>
        </p:txBody>
      </p:sp>
      <p:sp>
        <p:nvSpPr>
          <p:cNvPr id="130" name="Google Shape;130;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1" name="Google Shape;131;p25"/>
          <p:cNvPicPr preferRelativeResize="0"/>
          <p:nvPr/>
        </p:nvPicPr>
        <p:blipFill>
          <a:blip r:embed="rId3">
            <a:alphaModFix/>
          </a:blip>
          <a:stretch>
            <a:fillRect/>
          </a:stretch>
        </p:blipFill>
        <p:spPr>
          <a:xfrm>
            <a:off x="311700" y="1718749"/>
            <a:ext cx="8272174" cy="2850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(LeCun 1998)</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8" name="Google Shape;138;p26"/>
          <p:cNvPicPr preferRelativeResize="0"/>
          <p:nvPr/>
        </p:nvPicPr>
        <p:blipFill>
          <a:blip r:embed="rId3">
            <a:alphaModFix/>
          </a:blip>
          <a:stretch>
            <a:fillRect/>
          </a:stretch>
        </p:blipFill>
        <p:spPr>
          <a:xfrm>
            <a:off x="311700" y="2167200"/>
            <a:ext cx="8679898" cy="24016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a:t>
            </a:r>
            <a:endParaRPr/>
          </a:p>
        </p:txBody>
      </p:sp>
      <p:sp>
        <p:nvSpPr>
          <p:cNvPr id="144" name="Google Shape;144;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5" name="Google Shape;145;p27"/>
          <p:cNvPicPr preferRelativeResize="0"/>
          <p:nvPr/>
        </p:nvPicPr>
        <p:blipFill>
          <a:blip r:embed="rId3">
            <a:alphaModFix/>
          </a:blip>
          <a:stretch>
            <a:fillRect/>
          </a:stretch>
        </p:blipFill>
        <p:spPr>
          <a:xfrm>
            <a:off x="391272" y="1152475"/>
            <a:ext cx="3612971" cy="3991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a:t>
            </a:r>
            <a:endParaRPr/>
          </a:p>
        </p:txBody>
      </p:sp>
      <p:sp>
        <p:nvSpPr>
          <p:cNvPr id="151" name="Google Shape;151;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8"/>
          <p:cNvPicPr preferRelativeResize="0"/>
          <p:nvPr/>
        </p:nvPicPr>
        <p:blipFill>
          <a:blip r:embed="rId3">
            <a:alphaModFix/>
          </a:blip>
          <a:stretch>
            <a:fillRect/>
          </a:stretch>
        </p:blipFill>
        <p:spPr>
          <a:xfrm>
            <a:off x="311700" y="1108575"/>
            <a:ext cx="6926826" cy="3896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58" name="Google Shape;158;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9" name="Google Shape;159;p29"/>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60" name="Google Shape;160;p29"/>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66" name="Google Shape;166;p30"/>
          <p:cNvSpPr txBox="1"/>
          <p:nvPr>
            <p:ph idx="1" type="body"/>
          </p:nvPr>
        </p:nvSpPr>
        <p:spPr>
          <a:xfrm>
            <a:off x="6666425" y="1152475"/>
            <a:ext cx="2166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If we are classifying cats vs dogs and hidden layer size is 100, what is number of parameters?</a:t>
            </a:r>
            <a:endParaRPr sz="1200"/>
          </a:p>
        </p:txBody>
      </p:sp>
      <p:pic>
        <p:nvPicPr>
          <p:cNvPr id="167" name="Google Shape;167;p30"/>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68" name="Google Shape;168;p30"/>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74" name="Google Shape;174;p31"/>
          <p:cNvSpPr txBox="1"/>
          <p:nvPr>
            <p:ph idx="1" type="body"/>
          </p:nvPr>
        </p:nvSpPr>
        <p:spPr>
          <a:xfrm>
            <a:off x="6666425" y="1152475"/>
            <a:ext cx="2166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If we are classifying cats vs dogs and hidden layer size is 100, what is number of parameters?</a:t>
            </a:r>
            <a:endParaRPr sz="1200"/>
          </a:p>
          <a:p>
            <a:pPr indent="-304800" lvl="0" marL="457200" rtl="0" algn="l">
              <a:spcBef>
                <a:spcPts val="0"/>
              </a:spcBef>
              <a:spcAft>
                <a:spcPts val="0"/>
              </a:spcAft>
              <a:buSzPts val="1200"/>
              <a:buAutoNum type="arabicPeriod"/>
            </a:pPr>
            <a:r>
              <a:rPr lang="en" sz="1200"/>
              <a:t>N[1] = 100, N[0] = 108*1M*3 (for RGB channel) →  Billions of params</a:t>
            </a:r>
            <a:endParaRPr sz="1200"/>
          </a:p>
          <a:p>
            <a:pPr indent="-304800" lvl="0" marL="457200" rtl="0" algn="l">
              <a:spcBef>
                <a:spcPts val="0"/>
              </a:spcBef>
              <a:spcAft>
                <a:spcPts val="0"/>
              </a:spcAft>
              <a:buSzPts val="1200"/>
              <a:buAutoNum type="arabicPeriod"/>
            </a:pPr>
            <a:r>
              <a:rPr lang="en" sz="1200"/>
              <a:t>Size of weight matrix assuming each param is 32 bytes is 32 bytes*324 billion → several GBs</a:t>
            </a:r>
            <a:endParaRPr sz="1200"/>
          </a:p>
        </p:txBody>
      </p:sp>
      <p:pic>
        <p:nvPicPr>
          <p:cNvPr id="175" name="Google Shape;175;p31"/>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76" name="Google Shape;176;p31"/>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14 million images, 20K categories</a:t>
            </a:r>
            <a:endParaRPr/>
          </a:p>
        </p:txBody>
      </p:sp>
      <p:pic>
        <p:nvPicPr>
          <p:cNvPr id="62" name="Google Shape;62;p14"/>
          <p:cNvPicPr preferRelativeResize="0"/>
          <p:nvPr/>
        </p:nvPicPr>
        <p:blipFill>
          <a:blip r:embed="rId3">
            <a:alphaModFix/>
          </a:blip>
          <a:stretch>
            <a:fillRect/>
          </a:stretch>
        </p:blipFill>
        <p:spPr>
          <a:xfrm>
            <a:off x="311700" y="1711375"/>
            <a:ext cx="7143750" cy="2857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182" name="Google Shape;182;p32"/>
          <p:cNvSpPr txBox="1"/>
          <p:nvPr>
            <p:ph idx="1" type="body"/>
          </p:nvPr>
        </p:nvSpPr>
        <p:spPr>
          <a:xfrm>
            <a:off x="311700" y="39433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Are both of the above cats?</a:t>
            </a:r>
            <a:endParaRPr/>
          </a:p>
        </p:txBody>
      </p:sp>
      <p:pic>
        <p:nvPicPr>
          <p:cNvPr id="183" name="Google Shape;183;p32"/>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184" name="Google Shape;184;p32"/>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185" name="Google Shape;185;p32"/>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186" name="Google Shape;186;p32"/>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192" name="Google Shape;192;p33"/>
          <p:cNvSpPr txBox="1"/>
          <p:nvPr>
            <p:ph idx="1" type="body"/>
          </p:nvPr>
        </p:nvSpPr>
        <p:spPr>
          <a:xfrm>
            <a:off x="311700" y="39433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Assume both are 100X100 images and bounded rectangle are 10X10 pixels</a:t>
            </a:r>
            <a:endParaRPr/>
          </a:p>
        </p:txBody>
      </p:sp>
      <p:pic>
        <p:nvPicPr>
          <p:cNvPr id="193" name="Google Shape;193;p33"/>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194" name="Google Shape;194;p33"/>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195" name="Google Shape;195;p33"/>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196" name="Google Shape;196;p33"/>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197" name="Google Shape;197;p33"/>
          <p:cNvSpPr/>
          <p:nvPr/>
        </p:nvSpPr>
        <p:spPr>
          <a:xfrm>
            <a:off x="1019300" y="1175550"/>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p:nvPr/>
        </p:nvSpPr>
        <p:spPr>
          <a:xfrm>
            <a:off x="7533050" y="1387475"/>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204" name="Google Shape;204;p34"/>
          <p:cNvSpPr txBox="1"/>
          <p:nvPr>
            <p:ph idx="1" type="body"/>
          </p:nvPr>
        </p:nvSpPr>
        <p:spPr>
          <a:xfrm>
            <a:off x="311700" y="3714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cat ear is a cat ear, irrespective of the location in the image. </a:t>
            </a:r>
            <a:endParaRPr/>
          </a:p>
          <a:p>
            <a:pPr indent="0" lvl="0" marL="0" rtl="0" algn="l">
              <a:spcBef>
                <a:spcPts val="1600"/>
              </a:spcBef>
              <a:spcAft>
                <a:spcPts val="0"/>
              </a:spcAft>
              <a:buNone/>
            </a:pPr>
            <a:r>
              <a:rPr lang="en"/>
              <a:t>MLP would see these are different input features</a:t>
            </a:r>
            <a:endParaRPr/>
          </a:p>
          <a:p>
            <a:pPr indent="0" lvl="0" marL="0" rtl="0" algn="l">
              <a:spcBef>
                <a:spcPts val="1600"/>
              </a:spcBef>
              <a:spcAft>
                <a:spcPts val="1600"/>
              </a:spcAft>
              <a:buNone/>
            </a:pPr>
            <a:r>
              <a:rPr lang="en"/>
              <a:t>Rather, we need “feature detector” that is </a:t>
            </a:r>
            <a:r>
              <a:rPr b="1" lang="en"/>
              <a:t>translation invariant</a:t>
            </a:r>
            <a:r>
              <a:rPr lang="en"/>
              <a:t>.</a:t>
            </a:r>
            <a:endParaRPr/>
          </a:p>
        </p:txBody>
      </p:sp>
      <p:pic>
        <p:nvPicPr>
          <p:cNvPr id="205" name="Google Shape;205;p34"/>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06" name="Google Shape;206;p34"/>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07" name="Google Shape;207;p34"/>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08" name="Google Shape;208;p34"/>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209" name="Google Shape;209;p34"/>
          <p:cNvSpPr/>
          <p:nvPr/>
        </p:nvSpPr>
        <p:spPr>
          <a:xfrm>
            <a:off x="1019300" y="1175550"/>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a:off x="7533050" y="1387475"/>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216" name="Google Shape;216;p35"/>
          <p:cNvSpPr txBox="1"/>
          <p:nvPr>
            <p:ph idx="1" type="body"/>
          </p:nvPr>
        </p:nvSpPr>
        <p:spPr>
          <a:xfrm>
            <a:off x="311700" y="3714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MLPs assume all input features to be independent</a:t>
            </a:r>
            <a:endParaRPr/>
          </a:p>
          <a:p>
            <a:pPr indent="0" lvl="0" marL="0" rtl="0" algn="l">
              <a:spcBef>
                <a:spcPts val="1600"/>
              </a:spcBef>
              <a:spcAft>
                <a:spcPts val="0"/>
              </a:spcAft>
              <a:buNone/>
            </a:pPr>
            <a:r>
              <a:rPr lang="en"/>
              <a:t>But, we have a </a:t>
            </a:r>
            <a:r>
              <a:rPr b="1" lang="en"/>
              <a:t>spatially local</a:t>
            </a:r>
            <a:r>
              <a:rPr lang="en"/>
              <a:t> structure, nearby pixels are similar</a:t>
            </a:r>
            <a:endParaRPr/>
          </a:p>
          <a:p>
            <a:pPr indent="0" lvl="0" marL="0" rtl="0" algn="l">
              <a:spcBef>
                <a:spcPts val="1600"/>
              </a:spcBef>
              <a:spcAft>
                <a:spcPts val="1600"/>
              </a:spcAft>
              <a:buNone/>
            </a:pPr>
            <a:r>
              <a:t/>
            </a:r>
            <a:endParaRPr/>
          </a:p>
        </p:txBody>
      </p:sp>
      <p:pic>
        <p:nvPicPr>
          <p:cNvPr id="217" name="Google Shape;217;p35"/>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18" name="Google Shape;218;p35"/>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19" name="Google Shape;219;p35"/>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20" name="Google Shape;220;p35"/>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cxnSp>
        <p:nvCxnSpPr>
          <p:cNvPr id="221" name="Google Shape;221;p35"/>
          <p:cNvCxnSpPr/>
          <p:nvPr/>
        </p:nvCxnSpPr>
        <p:spPr>
          <a:xfrm flipH="1">
            <a:off x="2061050" y="1406200"/>
            <a:ext cx="1093500" cy="133800"/>
          </a:xfrm>
          <a:prstGeom prst="straightConnector1">
            <a:avLst/>
          </a:prstGeom>
          <a:noFill/>
          <a:ln cap="flat" cmpd="sng" w="9525">
            <a:solidFill>
              <a:schemeClr val="dk2"/>
            </a:solidFill>
            <a:prstDash val="solid"/>
            <a:round/>
            <a:headEnd len="med" w="med" type="none"/>
            <a:tailEnd len="med" w="med" type="triangle"/>
          </a:ln>
        </p:spPr>
      </p:cxnSp>
      <p:cxnSp>
        <p:nvCxnSpPr>
          <p:cNvPr id="222" name="Google Shape;222;p35"/>
          <p:cNvCxnSpPr/>
          <p:nvPr/>
        </p:nvCxnSpPr>
        <p:spPr>
          <a:xfrm flipH="1">
            <a:off x="2057100" y="1588375"/>
            <a:ext cx="1145700" cy="29700"/>
          </a:xfrm>
          <a:prstGeom prst="straightConnector1">
            <a:avLst/>
          </a:prstGeom>
          <a:noFill/>
          <a:ln cap="flat" cmpd="sng" w="9525">
            <a:solidFill>
              <a:schemeClr val="dk2"/>
            </a:solidFill>
            <a:prstDash val="solid"/>
            <a:round/>
            <a:headEnd len="med" w="med" type="none"/>
            <a:tailEnd len="med" w="med" type="triangle"/>
          </a:ln>
        </p:spPr>
      </p:cxnSp>
      <p:sp>
        <p:nvSpPr>
          <p:cNvPr id="223" name="Google Shape;223;p35"/>
          <p:cNvSpPr txBox="1"/>
          <p:nvPr/>
        </p:nvSpPr>
        <p:spPr>
          <a:xfrm>
            <a:off x="3176975" y="1361550"/>
            <a:ext cx="1004400" cy="29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Similar pixel values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a:t>
            </a:r>
            <a:endParaRPr/>
          </a:p>
        </p:txBody>
      </p:sp>
      <p:sp>
        <p:nvSpPr>
          <p:cNvPr id="229" name="Google Shape;229;p36"/>
          <p:cNvSpPr txBox="1"/>
          <p:nvPr>
            <p:ph idx="1" type="body"/>
          </p:nvPr>
        </p:nvSpPr>
        <p:spPr>
          <a:xfrm>
            <a:off x="311700" y="4095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 </a:t>
            </a:r>
            <a:r>
              <a:rPr b="1" lang="en"/>
              <a:t>local feature</a:t>
            </a:r>
            <a:r>
              <a:rPr lang="en"/>
              <a:t> detectors</a:t>
            </a:r>
            <a:endParaRPr/>
          </a:p>
          <a:p>
            <a:pPr indent="0" lvl="0" marL="0" rtl="0" algn="l">
              <a:spcBef>
                <a:spcPts val="1600"/>
              </a:spcBef>
              <a:spcAft>
                <a:spcPts val="1600"/>
              </a:spcAft>
              <a:buNone/>
            </a:pPr>
            <a:r>
              <a:t/>
            </a:r>
            <a:endParaRPr/>
          </a:p>
        </p:txBody>
      </p:sp>
      <p:pic>
        <p:nvPicPr>
          <p:cNvPr id="230" name="Google Shape;230;p36"/>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31" name="Google Shape;231;p36"/>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32" name="Google Shape;232;p36"/>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33" name="Google Shape;233;p36"/>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234" name="Google Shape;234;p36"/>
          <p:cNvSpPr/>
          <p:nvPr/>
        </p:nvSpPr>
        <p:spPr>
          <a:xfrm>
            <a:off x="1019300" y="11755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p:nvPr/>
        </p:nvSpPr>
        <p:spPr>
          <a:xfrm>
            <a:off x="1662750" y="15511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a:off x="1411025" y="20644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 name="Google Shape;237;p36"/>
          <p:cNvCxnSpPr>
            <a:endCxn id="235" idx="3"/>
          </p:cNvCxnSpPr>
          <p:nvPr/>
        </p:nvCxnSpPr>
        <p:spPr>
          <a:xfrm flipH="1">
            <a:off x="2064450" y="1566600"/>
            <a:ext cx="1254000" cy="241200"/>
          </a:xfrm>
          <a:prstGeom prst="straightConnector1">
            <a:avLst/>
          </a:prstGeom>
          <a:noFill/>
          <a:ln cap="flat" cmpd="sng" w="9525">
            <a:solidFill>
              <a:schemeClr val="dk2"/>
            </a:solidFill>
            <a:prstDash val="solid"/>
            <a:round/>
            <a:headEnd len="med" w="med" type="none"/>
            <a:tailEnd len="med" w="med" type="triangle"/>
          </a:ln>
        </p:spPr>
      </p:cxnSp>
      <p:sp>
        <p:nvSpPr>
          <p:cNvPr id="238" name="Google Shape;238;p36"/>
          <p:cNvSpPr txBox="1"/>
          <p:nvPr/>
        </p:nvSpPr>
        <p:spPr>
          <a:xfrm>
            <a:off x="3325775" y="1492350"/>
            <a:ext cx="8343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Eye detector</a:t>
            </a:r>
            <a:endParaRPr/>
          </a:p>
        </p:txBody>
      </p:sp>
      <p:sp>
        <p:nvSpPr>
          <p:cNvPr id="239" name="Google Shape;239;p36"/>
          <p:cNvSpPr txBox="1"/>
          <p:nvPr/>
        </p:nvSpPr>
        <p:spPr>
          <a:xfrm>
            <a:off x="747625" y="826650"/>
            <a:ext cx="15885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Ear detector</a:t>
            </a:r>
            <a:endParaRPr/>
          </a:p>
        </p:txBody>
      </p:sp>
      <p:cxnSp>
        <p:nvCxnSpPr>
          <p:cNvPr id="240" name="Google Shape;240;p36"/>
          <p:cNvCxnSpPr/>
          <p:nvPr/>
        </p:nvCxnSpPr>
        <p:spPr>
          <a:xfrm flipH="1">
            <a:off x="1812725" y="2260175"/>
            <a:ext cx="1254000" cy="241200"/>
          </a:xfrm>
          <a:prstGeom prst="straightConnector1">
            <a:avLst/>
          </a:prstGeom>
          <a:noFill/>
          <a:ln cap="flat" cmpd="sng" w="9525">
            <a:solidFill>
              <a:schemeClr val="dk2"/>
            </a:solidFill>
            <a:prstDash val="solid"/>
            <a:round/>
            <a:headEnd len="med" w="med" type="none"/>
            <a:tailEnd len="med" w="med" type="triangle"/>
          </a:ln>
        </p:spPr>
      </p:cxnSp>
      <p:sp>
        <p:nvSpPr>
          <p:cNvPr id="241" name="Google Shape;241;p36"/>
          <p:cNvSpPr txBox="1"/>
          <p:nvPr/>
        </p:nvSpPr>
        <p:spPr>
          <a:xfrm>
            <a:off x="3359150" y="2267963"/>
            <a:ext cx="8343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Face detector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47" name="Google Shape;247;p37"/>
          <p:cNvPicPr preferRelativeResize="0"/>
          <p:nvPr/>
        </p:nvPicPr>
        <p:blipFill>
          <a:blip r:embed="rId3">
            <a:alphaModFix/>
          </a:blip>
          <a:stretch>
            <a:fillRect/>
          </a:stretch>
        </p:blipFill>
        <p:spPr>
          <a:xfrm>
            <a:off x="3950875" y="2040625"/>
            <a:ext cx="952500" cy="971550"/>
          </a:xfrm>
          <a:prstGeom prst="rect">
            <a:avLst/>
          </a:prstGeom>
          <a:noFill/>
          <a:ln>
            <a:noFill/>
          </a:ln>
        </p:spPr>
      </p:pic>
      <p:sp>
        <p:nvSpPr>
          <p:cNvPr id="248" name="Google Shape;248;p37"/>
          <p:cNvSpPr txBox="1"/>
          <p:nvPr/>
        </p:nvSpPr>
        <p:spPr>
          <a:xfrm>
            <a:off x="4069975" y="177820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Filter</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Google Shape;253;p38"/>
          <p:cNvPicPr preferRelativeResize="0"/>
          <p:nvPr/>
        </p:nvPicPr>
        <p:blipFill>
          <a:blip r:embed="rId3">
            <a:alphaModFix/>
          </a:blip>
          <a:stretch>
            <a:fillRect/>
          </a:stretch>
        </p:blipFill>
        <p:spPr>
          <a:xfrm>
            <a:off x="381750" y="1997800"/>
            <a:ext cx="4821223" cy="3130539"/>
          </a:xfrm>
          <a:prstGeom prst="rect">
            <a:avLst/>
          </a:prstGeom>
          <a:noFill/>
          <a:ln>
            <a:noFill/>
          </a:ln>
        </p:spPr>
      </p:pic>
      <p:sp>
        <p:nvSpPr>
          <p:cNvPr id="254" name="Google Shape;254;p38"/>
          <p:cNvSpPr txBox="1"/>
          <p:nvPr/>
        </p:nvSpPr>
        <p:spPr>
          <a:xfrm>
            <a:off x="3564025" y="22989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255" name="Google Shape;255;p38"/>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256" name="Google Shape;25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Google Shape;261;p39"/>
          <p:cNvPicPr preferRelativeResize="0"/>
          <p:nvPr/>
        </p:nvPicPr>
        <p:blipFill>
          <a:blip r:embed="rId3">
            <a:alphaModFix/>
          </a:blip>
          <a:stretch>
            <a:fillRect/>
          </a:stretch>
        </p:blipFill>
        <p:spPr>
          <a:xfrm>
            <a:off x="792525" y="2189425"/>
            <a:ext cx="4441773" cy="2884153"/>
          </a:xfrm>
          <a:prstGeom prst="rect">
            <a:avLst/>
          </a:prstGeom>
          <a:noFill/>
          <a:ln>
            <a:noFill/>
          </a:ln>
        </p:spPr>
      </p:pic>
      <p:sp>
        <p:nvSpPr>
          <p:cNvPr id="262" name="Google Shape;262;p39"/>
          <p:cNvSpPr txBox="1"/>
          <p:nvPr/>
        </p:nvSpPr>
        <p:spPr>
          <a:xfrm>
            <a:off x="3564025" y="22989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263" name="Google Shape;263;p39"/>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264" name="Google Shape;264;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70" name="Google Shape;270;p40"/>
          <p:cNvPicPr preferRelativeResize="0"/>
          <p:nvPr/>
        </p:nvPicPr>
        <p:blipFill>
          <a:blip r:embed="rId3">
            <a:alphaModFix/>
          </a:blip>
          <a:stretch>
            <a:fillRect/>
          </a:stretch>
        </p:blipFill>
        <p:spPr>
          <a:xfrm>
            <a:off x="405375" y="1668625"/>
            <a:ext cx="2324100" cy="2466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Notebook demonstration (edge detection)</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pic>
        <p:nvPicPr>
          <p:cNvPr id="68" name="Google Shape;68;p15"/>
          <p:cNvPicPr preferRelativeResize="0"/>
          <p:nvPr/>
        </p:nvPicPr>
        <p:blipFill>
          <a:blip r:embed="rId3">
            <a:alphaModFix/>
          </a:blip>
          <a:stretch>
            <a:fillRect/>
          </a:stretch>
        </p:blipFill>
        <p:spPr>
          <a:xfrm>
            <a:off x="433800" y="1099775"/>
            <a:ext cx="6205343" cy="3820975"/>
          </a:xfrm>
          <a:prstGeom prst="rect">
            <a:avLst/>
          </a:prstGeom>
          <a:noFill/>
          <a:ln>
            <a:noFill/>
          </a:ln>
        </p:spPr>
      </p:pic>
      <p:sp>
        <p:nvSpPr>
          <p:cNvPr id="69" name="Google Shape;69;p15"/>
          <p:cNvSpPr txBox="1"/>
          <p:nvPr/>
        </p:nvSpPr>
        <p:spPr>
          <a:xfrm>
            <a:off x="383025" y="4830825"/>
            <a:ext cx="6315900" cy="3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https://qz.com/1034972/the-data-that-changed-the-direction-of-ai-research-and-possibly-the-world/</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81" name="Google Shape;281;p42"/>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82" name="Google Shape;282;p42"/>
          <p:cNvSpPr txBox="1"/>
          <p:nvPr/>
        </p:nvSpPr>
        <p:spPr>
          <a:xfrm>
            <a:off x="31283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Given input image of n X n and filter of size: f X f, what is the size of the output?</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43"/>
          <p:cNvSpPr/>
          <p:nvPr/>
        </p:nvSpPr>
        <p:spPr>
          <a:xfrm>
            <a:off x="3095475" y="2477950"/>
            <a:ext cx="1578900" cy="41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89" name="Google Shape;289;p43"/>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90" name="Google Shape;290;p43"/>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Given input image of n X n and filter of size: f X f, what is the size of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a:t>
            </a:r>
            <a:r>
              <a:rPr lang="en" sz="1800"/>
              <a:t>-f+1 X </a:t>
            </a:r>
            <a:r>
              <a:rPr lang="en" sz="1800">
                <a:solidFill>
                  <a:schemeClr val="dk1"/>
                </a:solidFill>
              </a:rPr>
              <a:t>n-f+1</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96" name="Google Shape;296;p44"/>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97" name="Google Shape;297;p44"/>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303" name="Google Shape;303;p45"/>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304" name="Google Shape;304;p45"/>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graphicFrame>
        <p:nvGraphicFramePr>
          <p:cNvPr id="305" name="Google Shape;305;p45"/>
          <p:cNvGraphicFramePr/>
          <p:nvPr/>
        </p:nvGraphicFramePr>
        <p:xfrm>
          <a:off x="3250650" y="2624725"/>
          <a:ext cx="3000000" cy="3000000"/>
        </p:xfrm>
        <a:graphic>
          <a:graphicData uri="http://schemas.openxmlformats.org/drawingml/2006/table">
            <a:tbl>
              <a:tblPr>
                <a:noFill/>
                <a:tableStyleId>{F8FF765A-C042-4A20-89B9-199809440354}</a:tableStyleId>
              </a:tblPr>
              <a:tblGrid>
                <a:gridCol w="982150"/>
                <a:gridCol w="982150"/>
                <a:gridCol w="982150"/>
                <a:gridCol w="982150"/>
              </a:tblGrid>
              <a:tr h="381000">
                <a:tc>
                  <a:txBody>
                    <a:bodyPr/>
                    <a:lstStyle/>
                    <a:p>
                      <a:pPr indent="0" lvl="0" marL="0" rtl="0" algn="l">
                        <a:spcBef>
                          <a:spcPts val="0"/>
                        </a:spcBef>
                        <a:spcAft>
                          <a:spcPts val="0"/>
                        </a:spcAft>
                        <a:buNone/>
                      </a:pPr>
                      <a:r>
                        <a:rPr lang="en"/>
                        <a:t>Iteration</a:t>
                      </a:r>
                      <a:endParaRPr/>
                    </a:p>
                  </a:txBody>
                  <a:tcPr marT="91425" marB="91425" marR="91425" marL="91425"/>
                </a:tc>
                <a:tc>
                  <a:txBody>
                    <a:bodyPr/>
                    <a:lstStyle/>
                    <a:p>
                      <a:pPr indent="0" lvl="0" marL="0" rtl="0" algn="l">
                        <a:spcBef>
                          <a:spcPts val="0"/>
                        </a:spcBef>
                        <a:spcAft>
                          <a:spcPts val="0"/>
                        </a:spcAft>
                        <a:buNone/>
                      </a:pPr>
                      <a:r>
                        <a:rPr lang="en"/>
                        <a:t>n </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n-f+1</a:t>
                      </a:r>
                      <a:endParaRPr/>
                    </a:p>
                  </a:txBody>
                  <a:tcPr marT="91425" marB="91425" marR="91425" marL="91425"/>
                </a:tc>
              </a:tr>
              <a:tr h="381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32</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r>
              <a:tr h="381000">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r>
              <a:tr h="381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r>
              <a:tr h="381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r>
              <a:tr h="381000">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6"/>
          <p:cNvSpPr/>
          <p:nvPr/>
        </p:nvSpPr>
        <p:spPr>
          <a:xfrm>
            <a:off x="336125" y="3877175"/>
            <a:ext cx="2681100" cy="1227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312" name="Google Shape;312;p46"/>
          <p:cNvPicPr preferRelativeResize="0"/>
          <p:nvPr/>
        </p:nvPicPr>
        <p:blipFill>
          <a:blip r:embed="rId3">
            <a:alphaModFix/>
          </a:blip>
          <a:stretch>
            <a:fillRect/>
          </a:stretch>
        </p:blipFill>
        <p:spPr>
          <a:xfrm>
            <a:off x="405375" y="1287625"/>
            <a:ext cx="2324100" cy="2466975"/>
          </a:xfrm>
          <a:prstGeom prst="rect">
            <a:avLst/>
          </a:prstGeom>
          <a:noFill/>
          <a:ln>
            <a:noFill/>
          </a:ln>
        </p:spPr>
      </p:pic>
      <p:sp>
        <p:nvSpPr>
          <p:cNvPr id="313" name="Google Shape;313;p46"/>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graphicFrame>
        <p:nvGraphicFramePr>
          <p:cNvPr id="314" name="Google Shape;314;p46"/>
          <p:cNvGraphicFramePr/>
          <p:nvPr/>
        </p:nvGraphicFramePr>
        <p:xfrm>
          <a:off x="3250650" y="2624725"/>
          <a:ext cx="3000000" cy="3000000"/>
        </p:xfrm>
        <a:graphic>
          <a:graphicData uri="http://schemas.openxmlformats.org/drawingml/2006/table">
            <a:tbl>
              <a:tblPr>
                <a:noFill/>
                <a:tableStyleId>{F8FF765A-C042-4A20-89B9-199809440354}</a:tableStyleId>
              </a:tblPr>
              <a:tblGrid>
                <a:gridCol w="982150"/>
                <a:gridCol w="982150"/>
                <a:gridCol w="982150"/>
                <a:gridCol w="982150"/>
              </a:tblGrid>
              <a:tr h="381000">
                <a:tc>
                  <a:txBody>
                    <a:bodyPr/>
                    <a:lstStyle/>
                    <a:p>
                      <a:pPr indent="0" lvl="0" marL="0" rtl="0" algn="l">
                        <a:spcBef>
                          <a:spcPts val="0"/>
                        </a:spcBef>
                        <a:spcAft>
                          <a:spcPts val="0"/>
                        </a:spcAft>
                        <a:buNone/>
                      </a:pPr>
                      <a:r>
                        <a:rPr lang="en"/>
                        <a:t>Iteration</a:t>
                      </a:r>
                      <a:endParaRPr/>
                    </a:p>
                  </a:txBody>
                  <a:tcPr marT="91425" marB="91425" marR="91425" marL="91425"/>
                </a:tc>
                <a:tc>
                  <a:txBody>
                    <a:bodyPr/>
                    <a:lstStyle/>
                    <a:p>
                      <a:pPr indent="0" lvl="0" marL="0" rtl="0" algn="l">
                        <a:spcBef>
                          <a:spcPts val="0"/>
                        </a:spcBef>
                        <a:spcAft>
                          <a:spcPts val="0"/>
                        </a:spcAft>
                        <a:buNone/>
                      </a:pPr>
                      <a:r>
                        <a:rPr lang="en"/>
                        <a:t>n </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n-f+1</a:t>
                      </a:r>
                      <a:endParaRPr/>
                    </a:p>
                  </a:txBody>
                  <a:tcPr marT="91425" marB="91425" marR="91425" marL="91425"/>
                </a:tc>
              </a:tr>
              <a:tr h="381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32</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r>
              <a:tr h="381000">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r>
              <a:tr h="381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r>
              <a:tr h="381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r>
              <a:tr h="381000">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315" name="Google Shape;315;p46"/>
          <p:cNvSpPr txBox="1"/>
          <p:nvPr/>
        </p:nvSpPr>
        <p:spPr>
          <a:xfrm>
            <a:off x="311700" y="3880525"/>
            <a:ext cx="2782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Problem 1: Can not go very deep with repeated convolution as image size reduces quickly</a:t>
            </a:r>
            <a:endParaRPr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21" name="Google Shape;321;p47"/>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r>
              <a:rPr lang="en" sz="1800"/>
              <a:t>?</a:t>
            </a:r>
            <a:endParaRPr sz="1800"/>
          </a:p>
        </p:txBody>
      </p:sp>
      <p:pic>
        <p:nvPicPr>
          <p:cNvPr id="322" name="Google Shape;322;p47"/>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28" name="Google Shape;328;p48"/>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p:txBody>
      </p:sp>
      <p:pic>
        <p:nvPicPr>
          <p:cNvPr id="329" name="Google Shape;329;p48"/>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35" name="Google Shape;335;p49"/>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many times is a middle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Many times. For example, the middle pixel with value 2 used nine times! </a:t>
            </a:r>
            <a:endParaRPr sz="1800"/>
          </a:p>
        </p:txBody>
      </p:sp>
      <p:pic>
        <p:nvPicPr>
          <p:cNvPr id="336" name="Google Shape;336;p49"/>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42" name="Google Shape;342;p50"/>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many times is a middle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Many times. For example, the middle pixel with value 2 used nine times! </a:t>
            </a:r>
            <a:endParaRPr sz="1800"/>
          </a:p>
        </p:txBody>
      </p:sp>
      <p:pic>
        <p:nvPicPr>
          <p:cNvPr id="343" name="Google Shape;343;p50"/>
          <p:cNvPicPr preferRelativeResize="0"/>
          <p:nvPr/>
        </p:nvPicPr>
        <p:blipFill>
          <a:blip r:embed="rId3">
            <a:alphaModFix/>
          </a:blip>
          <a:stretch>
            <a:fillRect/>
          </a:stretch>
        </p:blipFill>
        <p:spPr>
          <a:xfrm>
            <a:off x="393850" y="1340750"/>
            <a:ext cx="3624027" cy="2353173"/>
          </a:xfrm>
          <a:prstGeom prst="rect">
            <a:avLst/>
          </a:prstGeom>
          <a:noFill/>
          <a:ln>
            <a:noFill/>
          </a:ln>
        </p:spPr>
      </p:pic>
      <p:sp>
        <p:nvSpPr>
          <p:cNvPr id="344" name="Google Shape;344;p50"/>
          <p:cNvSpPr/>
          <p:nvPr/>
        </p:nvSpPr>
        <p:spPr>
          <a:xfrm>
            <a:off x="547175" y="3615925"/>
            <a:ext cx="3361200" cy="123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Problem 2: The corner pixels are under-utilised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51"/>
          <p:cNvPicPr preferRelativeResize="0"/>
          <p:nvPr/>
        </p:nvPicPr>
        <p:blipFill>
          <a:blip r:embed="rId3">
            <a:alphaModFix/>
          </a:blip>
          <a:stretch>
            <a:fillRect/>
          </a:stretch>
        </p:blipFill>
        <p:spPr>
          <a:xfrm>
            <a:off x="633575" y="2027600"/>
            <a:ext cx="4441775" cy="3115905"/>
          </a:xfrm>
          <a:prstGeom prst="rect">
            <a:avLst/>
          </a:prstGeom>
          <a:noFill/>
          <a:ln>
            <a:noFill/>
          </a:ln>
        </p:spPr>
      </p:pic>
      <p:sp>
        <p:nvSpPr>
          <p:cNvPr id="350" name="Google Shape;350;p51"/>
          <p:cNvSpPr txBox="1"/>
          <p:nvPr/>
        </p:nvSpPr>
        <p:spPr>
          <a:xfrm>
            <a:off x="3822000" y="275235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351" name="Google Shape;351;p51"/>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352" name="Google Shape;352;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cxnSp>
        <p:nvCxnSpPr>
          <p:cNvPr id="353" name="Google Shape;353;p51"/>
          <p:cNvCxnSpPr/>
          <p:nvPr/>
        </p:nvCxnSpPr>
        <p:spPr>
          <a:xfrm flipH="1" rot="10800000">
            <a:off x="3314350" y="2181025"/>
            <a:ext cx="562800" cy="328200"/>
          </a:xfrm>
          <a:prstGeom prst="straightConnector1">
            <a:avLst/>
          </a:prstGeom>
          <a:noFill/>
          <a:ln cap="flat" cmpd="sng" w="9525">
            <a:solidFill>
              <a:schemeClr val="dk2"/>
            </a:solidFill>
            <a:prstDash val="solid"/>
            <a:round/>
            <a:headEnd len="med" w="med" type="none"/>
            <a:tailEnd len="med" w="med" type="triangle"/>
          </a:ln>
        </p:spPr>
      </p:cxnSp>
      <p:sp>
        <p:nvSpPr>
          <p:cNvPr id="354" name="Google Shape;354;p51"/>
          <p:cNvSpPr txBox="1"/>
          <p:nvPr/>
        </p:nvSpPr>
        <p:spPr>
          <a:xfrm>
            <a:off x="3935325" y="186380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Padded pixels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Circa 2006, AI community: “</a:t>
            </a:r>
            <a:r>
              <a:rPr lang="en"/>
              <a:t>a better algorithm would make better decisions, regardless of the data.”</a:t>
            </a:r>
            <a:endParaRPr/>
          </a:p>
          <a:p>
            <a:pPr indent="-342900" lvl="0" marL="457200" rtl="0" algn="l">
              <a:spcBef>
                <a:spcPts val="0"/>
              </a:spcBef>
              <a:spcAft>
                <a:spcPts val="0"/>
              </a:spcAft>
              <a:buSzPts val="1800"/>
              <a:buChar char="●"/>
            </a:pPr>
            <a:r>
              <a:rPr lang="en"/>
              <a:t>Fei Fei Li thought: “the best algorithm wouldn’t work well if the data it learned from didn’t reflect the real world”</a:t>
            </a:r>
            <a:endParaRPr/>
          </a:p>
          <a:p>
            <a:pPr indent="-342900" lvl="0" marL="457200" rtl="0" algn="l">
              <a:spcBef>
                <a:spcPts val="0"/>
              </a:spcBef>
              <a:spcAft>
                <a:spcPts val="0"/>
              </a:spcAft>
              <a:buSzPts val="1800"/>
              <a:buChar char="●"/>
            </a:pPr>
            <a:r>
              <a:rPr lang="en"/>
              <a:t>“We decided we wanted to do something that was completely historically unprecedented,” Li said, referring to a small team who would initially work with her. “We’re going to map out the entire world of objects.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animEffect filter="fade" transition="in">
                                      <p:cBhvr>
                                        <p:cTn dur="1000"/>
                                        <p:tgtEl>
                                          <p:spTgt spid="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animEffect filter="fade" transition="in">
                                      <p:cBhvr>
                                        <p:cTn dur="1000"/>
                                        <p:tgtEl>
                                          <p:spTgt spid="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animEffect filter="fade" transition="in">
                                      <p:cBhvr>
                                        <p:cTn dur="1000"/>
                                        <p:tgtEl>
                                          <p:spTgt spid="7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60" name="Google Shape;360;p52"/>
          <p:cNvPicPr preferRelativeResize="0"/>
          <p:nvPr/>
        </p:nvPicPr>
        <p:blipFill>
          <a:blip r:embed="rId3">
            <a:alphaModFix/>
          </a:blip>
          <a:stretch>
            <a:fillRect/>
          </a:stretch>
        </p:blipFill>
        <p:spPr>
          <a:xfrm>
            <a:off x="1887750" y="1154500"/>
            <a:ext cx="5718676" cy="382097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66" name="Google Shape;366;p53"/>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67" name="Google Shape;367;p53"/>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4"/>
          <p:cNvSpPr/>
          <p:nvPr/>
        </p:nvSpPr>
        <p:spPr>
          <a:xfrm>
            <a:off x="4260200" y="2407600"/>
            <a:ext cx="2266800" cy="43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74" name="Google Shape;374;p54"/>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75" name="Google Shape;375;p54"/>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n+2p-f+1 X </a:t>
            </a:r>
            <a:r>
              <a:rPr lang="en" sz="1800">
                <a:solidFill>
                  <a:schemeClr val="dk1"/>
                </a:solidFill>
              </a:rPr>
              <a:t>n+2p-f+1</a:t>
            </a:r>
            <a:endParaRPr sz="1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55"/>
          <p:cNvSpPr/>
          <p:nvPr/>
        </p:nvSpPr>
        <p:spPr>
          <a:xfrm>
            <a:off x="4260200" y="2407600"/>
            <a:ext cx="2266800" cy="43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82" name="Google Shape;382;p55"/>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83" name="Google Shape;383;p55"/>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n+2p-f+1 X </a:t>
            </a:r>
            <a:r>
              <a:rPr lang="en" sz="1800">
                <a:solidFill>
                  <a:schemeClr val="dk1"/>
                </a:solidFill>
              </a:rPr>
              <a:t>n+2p-f+1</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Same padding: when n+2p-f+1 = n or,</a:t>
            </a:r>
            <a:endParaRPr sz="1800">
              <a:solidFill>
                <a:schemeClr val="dk1"/>
              </a:solidFill>
            </a:endParaRPr>
          </a:p>
          <a:p>
            <a:pPr indent="0" lvl="0" marL="0" rtl="0" algn="l">
              <a:spcBef>
                <a:spcPts val="0"/>
              </a:spcBef>
              <a:spcAft>
                <a:spcPts val="0"/>
              </a:spcAft>
              <a:buNone/>
            </a:pPr>
            <a:r>
              <a:rPr lang="en" sz="1800">
                <a:solidFill>
                  <a:schemeClr val="dk1"/>
                </a:solidFill>
              </a:rPr>
              <a:t>p = (f-1)/2</a:t>
            </a:r>
            <a:endParaRPr sz="18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Strides (subsampling)</a:t>
            </a:r>
            <a:endParaRPr/>
          </a:p>
          <a:p>
            <a:pPr indent="0" lvl="0" marL="0" rtl="0" algn="l">
              <a:spcBef>
                <a:spcPts val="0"/>
              </a:spcBef>
              <a:spcAft>
                <a:spcPts val="0"/>
              </a:spcAft>
              <a:buNone/>
            </a:pPr>
            <a:r>
              <a:t/>
            </a:r>
            <a:endParaRPr sz="1200"/>
          </a:p>
        </p:txBody>
      </p:sp>
      <p:pic>
        <p:nvPicPr>
          <p:cNvPr id="389" name="Google Shape;389;p56"/>
          <p:cNvPicPr preferRelativeResize="0"/>
          <p:nvPr/>
        </p:nvPicPr>
        <p:blipFill>
          <a:blip r:embed="rId3">
            <a:alphaModFix/>
          </a:blip>
          <a:stretch>
            <a:fillRect/>
          </a:stretch>
        </p:blipFill>
        <p:spPr>
          <a:xfrm>
            <a:off x="379075" y="1428075"/>
            <a:ext cx="2800350" cy="2743200"/>
          </a:xfrm>
          <a:prstGeom prst="rect">
            <a:avLst/>
          </a:prstGeom>
          <a:noFill/>
          <a:ln>
            <a:noFill/>
          </a:ln>
        </p:spPr>
      </p:pic>
      <p:sp>
        <p:nvSpPr>
          <p:cNvPr id="390" name="Google Shape;390;p56"/>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Skip every </a:t>
            </a:r>
            <a:r>
              <a:rPr b="1" lang="en" sz="1800"/>
              <a:t>s</a:t>
            </a:r>
            <a:r>
              <a:rPr lang="en" sz="1800"/>
              <a:t> pixels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Ques: Given p padding, n x n image, f x f filter, s stride, what is output length?</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Strides (subsampling)</a:t>
            </a:r>
            <a:endParaRPr/>
          </a:p>
          <a:p>
            <a:pPr indent="0" lvl="0" marL="0" rtl="0" algn="l">
              <a:spcBef>
                <a:spcPts val="0"/>
              </a:spcBef>
              <a:spcAft>
                <a:spcPts val="0"/>
              </a:spcAft>
              <a:buNone/>
            </a:pPr>
            <a:r>
              <a:t/>
            </a:r>
            <a:endParaRPr sz="1200"/>
          </a:p>
        </p:txBody>
      </p:sp>
      <p:pic>
        <p:nvPicPr>
          <p:cNvPr id="396" name="Google Shape;396;p57"/>
          <p:cNvPicPr preferRelativeResize="0"/>
          <p:nvPr/>
        </p:nvPicPr>
        <p:blipFill>
          <a:blip r:embed="rId3">
            <a:alphaModFix/>
          </a:blip>
          <a:stretch>
            <a:fillRect/>
          </a:stretch>
        </p:blipFill>
        <p:spPr>
          <a:xfrm>
            <a:off x="379075" y="1428075"/>
            <a:ext cx="2800350" cy="2743200"/>
          </a:xfrm>
          <a:prstGeom prst="rect">
            <a:avLst/>
          </a:prstGeom>
          <a:noFill/>
          <a:ln>
            <a:noFill/>
          </a:ln>
        </p:spPr>
      </p:pic>
      <p:sp>
        <p:nvSpPr>
          <p:cNvPr id="397" name="Google Shape;397;p57"/>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Skip every </a:t>
            </a:r>
            <a:r>
              <a:rPr b="1" lang="en" sz="1800"/>
              <a:t>s</a:t>
            </a:r>
            <a:r>
              <a:rPr lang="en" sz="1800"/>
              <a:t> pixels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Ques: Given p padding, n x n image, f x f filter, s stride, what is output length?</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398" name="Google Shape;398;p57"/>
          <p:cNvSpPr/>
          <p:nvPr/>
        </p:nvSpPr>
        <p:spPr>
          <a:xfrm>
            <a:off x="4314900" y="2790625"/>
            <a:ext cx="3846000" cy="89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t>⌊(n+2p-f)/s⌋ +1 x </a:t>
            </a:r>
            <a:r>
              <a:rPr lang="en" sz="1800">
                <a:solidFill>
                  <a:schemeClr val="dk1"/>
                </a:solidFill>
              </a:rPr>
              <a:t>⌊(n+2p-f)/s⌋ +1</a:t>
            </a:r>
            <a:r>
              <a:rPr lang="en" sz="1800"/>
              <a:t> </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04" name="Google Shape;404;p58"/>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Max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max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05" name="Google Shape;405;p58"/>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11" name="Google Shape;411;p59"/>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Max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max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Works well in practice</a:t>
            </a:r>
            <a:endParaRPr sz="1800"/>
          </a:p>
          <a:p>
            <a:pPr indent="0" lvl="0" marL="0" rtl="0" algn="l">
              <a:spcBef>
                <a:spcPts val="0"/>
              </a:spcBef>
              <a:spcAft>
                <a:spcPts val="0"/>
              </a:spcAft>
              <a:buNone/>
            </a:pPr>
            <a:r>
              <a:rPr lang="en" sz="1800"/>
              <a:t>Reduces representation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12" name="Google Shape;412;p59"/>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18" name="Google Shape;418;p60"/>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Average</a:t>
            </a:r>
            <a:r>
              <a:rPr lang="en" sz="1800"/>
              <a:t>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average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Works well in practice</a:t>
            </a:r>
            <a:endParaRPr sz="1800"/>
          </a:p>
          <a:p>
            <a:pPr indent="0" lvl="0" marL="0" rtl="0" algn="l">
              <a:spcBef>
                <a:spcPts val="0"/>
              </a:spcBef>
              <a:spcAft>
                <a:spcPts val="0"/>
              </a:spcAft>
              <a:buNone/>
            </a:pPr>
            <a:r>
              <a:rPr lang="en" sz="1800"/>
              <a:t>Reduces representation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19" name="Google Shape;419;p60"/>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grpSp>
        <p:nvGrpSpPr>
          <p:cNvPr id="424" name="Google Shape;424;p61"/>
          <p:cNvGrpSpPr/>
          <p:nvPr/>
        </p:nvGrpSpPr>
        <p:grpSpPr>
          <a:xfrm>
            <a:off x="733775" y="1406950"/>
            <a:ext cx="1485000" cy="1485000"/>
            <a:chOff x="773875" y="1797875"/>
            <a:chExt cx="1485000" cy="1485000"/>
          </a:xfrm>
        </p:grpSpPr>
        <p:grpSp>
          <p:nvGrpSpPr>
            <p:cNvPr id="425" name="Google Shape;425;p61"/>
            <p:cNvGrpSpPr/>
            <p:nvPr/>
          </p:nvGrpSpPr>
          <p:grpSpPr>
            <a:xfrm>
              <a:off x="773875" y="1797875"/>
              <a:ext cx="1485000" cy="297000"/>
              <a:chOff x="773875" y="1797875"/>
              <a:chExt cx="1485000" cy="297000"/>
            </a:xfrm>
          </p:grpSpPr>
          <p:sp>
            <p:nvSpPr>
              <p:cNvPr id="426" name="Google Shape;426;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61"/>
            <p:cNvGrpSpPr/>
            <p:nvPr/>
          </p:nvGrpSpPr>
          <p:grpSpPr>
            <a:xfrm>
              <a:off x="773875" y="2094875"/>
              <a:ext cx="1485000" cy="297000"/>
              <a:chOff x="773875" y="1797875"/>
              <a:chExt cx="1485000" cy="297000"/>
            </a:xfrm>
          </p:grpSpPr>
          <p:sp>
            <p:nvSpPr>
              <p:cNvPr id="432" name="Google Shape;432;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61"/>
            <p:cNvGrpSpPr/>
            <p:nvPr/>
          </p:nvGrpSpPr>
          <p:grpSpPr>
            <a:xfrm>
              <a:off x="773875" y="2391875"/>
              <a:ext cx="1485000" cy="297000"/>
              <a:chOff x="773875" y="1797875"/>
              <a:chExt cx="1485000" cy="297000"/>
            </a:xfrm>
          </p:grpSpPr>
          <p:sp>
            <p:nvSpPr>
              <p:cNvPr id="438" name="Google Shape;438;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61"/>
            <p:cNvGrpSpPr/>
            <p:nvPr/>
          </p:nvGrpSpPr>
          <p:grpSpPr>
            <a:xfrm>
              <a:off x="773875" y="2688875"/>
              <a:ext cx="1485000" cy="297000"/>
              <a:chOff x="773875" y="1797875"/>
              <a:chExt cx="1485000" cy="297000"/>
            </a:xfrm>
          </p:grpSpPr>
          <p:sp>
            <p:nvSpPr>
              <p:cNvPr id="444" name="Google Shape;444;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61"/>
            <p:cNvGrpSpPr/>
            <p:nvPr/>
          </p:nvGrpSpPr>
          <p:grpSpPr>
            <a:xfrm>
              <a:off x="773875" y="2985875"/>
              <a:ext cx="1485000" cy="297000"/>
              <a:chOff x="773875" y="1797875"/>
              <a:chExt cx="1485000" cy="297000"/>
            </a:xfrm>
          </p:grpSpPr>
          <p:sp>
            <p:nvSpPr>
              <p:cNvPr id="450" name="Google Shape;450;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 name="Google Shape;455;p61"/>
          <p:cNvGrpSpPr/>
          <p:nvPr/>
        </p:nvGrpSpPr>
        <p:grpSpPr>
          <a:xfrm>
            <a:off x="487550" y="1754850"/>
            <a:ext cx="1485000" cy="1485000"/>
            <a:chOff x="773875" y="1797875"/>
            <a:chExt cx="1485000" cy="1485000"/>
          </a:xfrm>
        </p:grpSpPr>
        <p:grpSp>
          <p:nvGrpSpPr>
            <p:cNvPr id="456" name="Google Shape;456;p61"/>
            <p:cNvGrpSpPr/>
            <p:nvPr/>
          </p:nvGrpSpPr>
          <p:grpSpPr>
            <a:xfrm>
              <a:off x="773875" y="1797875"/>
              <a:ext cx="1485000" cy="297000"/>
              <a:chOff x="773875" y="1797875"/>
              <a:chExt cx="1485000" cy="297000"/>
            </a:xfrm>
          </p:grpSpPr>
          <p:sp>
            <p:nvSpPr>
              <p:cNvPr id="457" name="Google Shape;457;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61"/>
            <p:cNvGrpSpPr/>
            <p:nvPr/>
          </p:nvGrpSpPr>
          <p:grpSpPr>
            <a:xfrm>
              <a:off x="773875" y="2094875"/>
              <a:ext cx="1485000" cy="297000"/>
              <a:chOff x="773875" y="1797875"/>
              <a:chExt cx="1485000" cy="297000"/>
            </a:xfrm>
          </p:grpSpPr>
          <p:sp>
            <p:nvSpPr>
              <p:cNvPr id="463" name="Google Shape;463;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61"/>
            <p:cNvGrpSpPr/>
            <p:nvPr/>
          </p:nvGrpSpPr>
          <p:grpSpPr>
            <a:xfrm>
              <a:off x="773875" y="2391875"/>
              <a:ext cx="1485000" cy="297000"/>
              <a:chOff x="773875" y="1797875"/>
              <a:chExt cx="1485000" cy="297000"/>
            </a:xfrm>
          </p:grpSpPr>
          <p:sp>
            <p:nvSpPr>
              <p:cNvPr id="469" name="Google Shape;469;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61"/>
            <p:cNvGrpSpPr/>
            <p:nvPr/>
          </p:nvGrpSpPr>
          <p:grpSpPr>
            <a:xfrm>
              <a:off x="773875" y="2688875"/>
              <a:ext cx="1485000" cy="297000"/>
              <a:chOff x="773875" y="1797875"/>
              <a:chExt cx="1485000" cy="297000"/>
            </a:xfrm>
          </p:grpSpPr>
          <p:sp>
            <p:nvSpPr>
              <p:cNvPr id="475" name="Google Shape;475;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61"/>
            <p:cNvGrpSpPr/>
            <p:nvPr/>
          </p:nvGrpSpPr>
          <p:grpSpPr>
            <a:xfrm>
              <a:off x="773875" y="2985875"/>
              <a:ext cx="1485000" cy="297000"/>
              <a:chOff x="773875" y="1797875"/>
              <a:chExt cx="1485000" cy="297000"/>
            </a:xfrm>
          </p:grpSpPr>
          <p:sp>
            <p:nvSpPr>
              <p:cNvPr id="481" name="Google Shape;481;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6" name="Google Shape;486;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487" name="Google Shape;487;p61"/>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488" name="Google Shape;488;p61"/>
          <p:cNvGrpSpPr/>
          <p:nvPr/>
        </p:nvGrpSpPr>
        <p:grpSpPr>
          <a:xfrm>
            <a:off x="311700" y="2079275"/>
            <a:ext cx="1485000" cy="1485000"/>
            <a:chOff x="773875" y="1797875"/>
            <a:chExt cx="1485000" cy="1485000"/>
          </a:xfrm>
        </p:grpSpPr>
        <p:grpSp>
          <p:nvGrpSpPr>
            <p:cNvPr id="489" name="Google Shape;489;p61"/>
            <p:cNvGrpSpPr/>
            <p:nvPr/>
          </p:nvGrpSpPr>
          <p:grpSpPr>
            <a:xfrm>
              <a:off x="773875" y="1797875"/>
              <a:ext cx="1485000" cy="297000"/>
              <a:chOff x="773875" y="1797875"/>
              <a:chExt cx="1485000" cy="297000"/>
            </a:xfrm>
          </p:grpSpPr>
          <p:sp>
            <p:nvSpPr>
              <p:cNvPr id="490" name="Google Shape;490;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61"/>
            <p:cNvGrpSpPr/>
            <p:nvPr/>
          </p:nvGrpSpPr>
          <p:grpSpPr>
            <a:xfrm>
              <a:off x="773875" y="2094875"/>
              <a:ext cx="1485000" cy="297000"/>
              <a:chOff x="773875" y="1797875"/>
              <a:chExt cx="1485000" cy="297000"/>
            </a:xfrm>
          </p:grpSpPr>
          <p:sp>
            <p:nvSpPr>
              <p:cNvPr id="496" name="Google Shape;496;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61"/>
            <p:cNvGrpSpPr/>
            <p:nvPr/>
          </p:nvGrpSpPr>
          <p:grpSpPr>
            <a:xfrm>
              <a:off x="773875" y="2391875"/>
              <a:ext cx="1485000" cy="297000"/>
              <a:chOff x="773875" y="1797875"/>
              <a:chExt cx="1485000" cy="297000"/>
            </a:xfrm>
          </p:grpSpPr>
          <p:sp>
            <p:nvSpPr>
              <p:cNvPr id="502" name="Google Shape;502;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61"/>
            <p:cNvGrpSpPr/>
            <p:nvPr/>
          </p:nvGrpSpPr>
          <p:grpSpPr>
            <a:xfrm>
              <a:off x="773875" y="2688875"/>
              <a:ext cx="1485000" cy="297000"/>
              <a:chOff x="773875" y="1797875"/>
              <a:chExt cx="1485000" cy="297000"/>
            </a:xfrm>
          </p:grpSpPr>
          <p:sp>
            <p:nvSpPr>
              <p:cNvPr id="508" name="Google Shape;508;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61"/>
            <p:cNvGrpSpPr/>
            <p:nvPr/>
          </p:nvGrpSpPr>
          <p:grpSpPr>
            <a:xfrm>
              <a:off x="773875" y="2985875"/>
              <a:ext cx="1485000" cy="297000"/>
              <a:chOff x="773875" y="1797875"/>
              <a:chExt cx="1485000" cy="297000"/>
            </a:xfrm>
          </p:grpSpPr>
          <p:sp>
            <p:nvSpPr>
              <p:cNvPr id="514" name="Google Shape;514;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ImageNet: published in 2009 as a research poster stuck in the corner of a Miami Beach conference center, the dataset quickly evolved into an annual competition to see which algorithms could identify objects in the dataset’s images with the lowest error rate.</a:t>
            </a:r>
            <a:endParaRPr/>
          </a:p>
          <a:p>
            <a:pPr indent="-342900" lvl="0" marL="457200" rtl="0" algn="l">
              <a:spcBef>
                <a:spcPts val="0"/>
              </a:spcBef>
              <a:spcAft>
                <a:spcPts val="0"/>
              </a:spcAft>
              <a:buSzPts val="1800"/>
              <a:buChar char="●"/>
            </a:pPr>
            <a:r>
              <a:rPr lang="en"/>
              <a:t>“The paradigm shift of the ImageNet thinking is that while a lot of people are paying attention to models, let’s pay attention to data,” Li said. “Data will redefine how we think about models.”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animEffect filter="fade" transition="in">
                                      <p:cBhvr>
                                        <p:cTn dur="1000"/>
                                        <p:tgtEl>
                                          <p:spTgt spid="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animEffect filter="fade" transition="in">
                                      <p:cBhvr>
                                        <p:cTn dur="1000"/>
                                        <p:tgtEl>
                                          <p:spTgt spid="8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grpSp>
        <p:nvGrpSpPr>
          <p:cNvPr id="523" name="Google Shape;523;p62"/>
          <p:cNvGrpSpPr/>
          <p:nvPr/>
        </p:nvGrpSpPr>
        <p:grpSpPr>
          <a:xfrm>
            <a:off x="733775" y="1406950"/>
            <a:ext cx="1485000" cy="1485000"/>
            <a:chOff x="773875" y="1797875"/>
            <a:chExt cx="1485000" cy="1485000"/>
          </a:xfrm>
        </p:grpSpPr>
        <p:grpSp>
          <p:nvGrpSpPr>
            <p:cNvPr id="524" name="Google Shape;524;p62"/>
            <p:cNvGrpSpPr/>
            <p:nvPr/>
          </p:nvGrpSpPr>
          <p:grpSpPr>
            <a:xfrm>
              <a:off x="773875" y="1797875"/>
              <a:ext cx="1485000" cy="297000"/>
              <a:chOff x="773875" y="1797875"/>
              <a:chExt cx="1485000" cy="297000"/>
            </a:xfrm>
          </p:grpSpPr>
          <p:sp>
            <p:nvSpPr>
              <p:cNvPr id="525" name="Google Shape;525;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62"/>
            <p:cNvGrpSpPr/>
            <p:nvPr/>
          </p:nvGrpSpPr>
          <p:grpSpPr>
            <a:xfrm>
              <a:off x="773875" y="2094875"/>
              <a:ext cx="1485000" cy="297000"/>
              <a:chOff x="773875" y="1797875"/>
              <a:chExt cx="1485000" cy="297000"/>
            </a:xfrm>
          </p:grpSpPr>
          <p:sp>
            <p:nvSpPr>
              <p:cNvPr id="531" name="Google Shape;531;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62"/>
            <p:cNvGrpSpPr/>
            <p:nvPr/>
          </p:nvGrpSpPr>
          <p:grpSpPr>
            <a:xfrm>
              <a:off x="773875" y="2391875"/>
              <a:ext cx="1485000" cy="297000"/>
              <a:chOff x="773875" y="1797875"/>
              <a:chExt cx="1485000" cy="297000"/>
            </a:xfrm>
          </p:grpSpPr>
          <p:sp>
            <p:nvSpPr>
              <p:cNvPr id="537" name="Google Shape;537;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62"/>
            <p:cNvGrpSpPr/>
            <p:nvPr/>
          </p:nvGrpSpPr>
          <p:grpSpPr>
            <a:xfrm>
              <a:off x="773875" y="2688875"/>
              <a:ext cx="1485000" cy="297000"/>
              <a:chOff x="773875" y="1797875"/>
              <a:chExt cx="1485000" cy="297000"/>
            </a:xfrm>
          </p:grpSpPr>
          <p:sp>
            <p:nvSpPr>
              <p:cNvPr id="543" name="Google Shape;543;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62"/>
            <p:cNvGrpSpPr/>
            <p:nvPr/>
          </p:nvGrpSpPr>
          <p:grpSpPr>
            <a:xfrm>
              <a:off x="773875" y="2985875"/>
              <a:ext cx="1485000" cy="297000"/>
              <a:chOff x="773875" y="1797875"/>
              <a:chExt cx="1485000" cy="297000"/>
            </a:xfrm>
          </p:grpSpPr>
          <p:sp>
            <p:nvSpPr>
              <p:cNvPr id="549" name="Google Shape;549;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 name="Google Shape;554;p62"/>
          <p:cNvGrpSpPr/>
          <p:nvPr/>
        </p:nvGrpSpPr>
        <p:grpSpPr>
          <a:xfrm>
            <a:off x="487550" y="1754850"/>
            <a:ext cx="1485000" cy="1485000"/>
            <a:chOff x="773875" y="1797875"/>
            <a:chExt cx="1485000" cy="1485000"/>
          </a:xfrm>
        </p:grpSpPr>
        <p:grpSp>
          <p:nvGrpSpPr>
            <p:cNvPr id="555" name="Google Shape;555;p62"/>
            <p:cNvGrpSpPr/>
            <p:nvPr/>
          </p:nvGrpSpPr>
          <p:grpSpPr>
            <a:xfrm>
              <a:off x="773875" y="1797875"/>
              <a:ext cx="1485000" cy="297000"/>
              <a:chOff x="773875" y="1797875"/>
              <a:chExt cx="1485000" cy="297000"/>
            </a:xfrm>
          </p:grpSpPr>
          <p:sp>
            <p:nvSpPr>
              <p:cNvPr id="556" name="Google Shape;556;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62"/>
            <p:cNvGrpSpPr/>
            <p:nvPr/>
          </p:nvGrpSpPr>
          <p:grpSpPr>
            <a:xfrm>
              <a:off x="773875" y="2094875"/>
              <a:ext cx="1485000" cy="297000"/>
              <a:chOff x="773875" y="1797875"/>
              <a:chExt cx="1485000" cy="297000"/>
            </a:xfrm>
          </p:grpSpPr>
          <p:sp>
            <p:nvSpPr>
              <p:cNvPr id="562" name="Google Shape;562;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62"/>
            <p:cNvGrpSpPr/>
            <p:nvPr/>
          </p:nvGrpSpPr>
          <p:grpSpPr>
            <a:xfrm>
              <a:off x="773875" y="2391875"/>
              <a:ext cx="1485000" cy="297000"/>
              <a:chOff x="773875" y="1797875"/>
              <a:chExt cx="1485000" cy="297000"/>
            </a:xfrm>
          </p:grpSpPr>
          <p:sp>
            <p:nvSpPr>
              <p:cNvPr id="568" name="Google Shape;568;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62"/>
            <p:cNvGrpSpPr/>
            <p:nvPr/>
          </p:nvGrpSpPr>
          <p:grpSpPr>
            <a:xfrm>
              <a:off x="773875" y="2688875"/>
              <a:ext cx="1485000" cy="297000"/>
              <a:chOff x="773875" y="1797875"/>
              <a:chExt cx="1485000" cy="297000"/>
            </a:xfrm>
          </p:grpSpPr>
          <p:sp>
            <p:nvSpPr>
              <p:cNvPr id="574" name="Google Shape;574;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62"/>
            <p:cNvGrpSpPr/>
            <p:nvPr/>
          </p:nvGrpSpPr>
          <p:grpSpPr>
            <a:xfrm>
              <a:off x="773875" y="2985875"/>
              <a:ext cx="1485000" cy="297000"/>
              <a:chOff x="773875" y="1797875"/>
              <a:chExt cx="1485000" cy="297000"/>
            </a:xfrm>
          </p:grpSpPr>
          <p:sp>
            <p:nvSpPr>
              <p:cNvPr id="580" name="Google Shape;580;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5" name="Google Shape;585;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586" name="Google Shape;586;p62"/>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587" name="Google Shape;587;p62"/>
          <p:cNvGrpSpPr/>
          <p:nvPr/>
        </p:nvGrpSpPr>
        <p:grpSpPr>
          <a:xfrm>
            <a:off x="311700" y="2079275"/>
            <a:ext cx="1485000" cy="1485000"/>
            <a:chOff x="773875" y="1797875"/>
            <a:chExt cx="1485000" cy="1485000"/>
          </a:xfrm>
        </p:grpSpPr>
        <p:grpSp>
          <p:nvGrpSpPr>
            <p:cNvPr id="588" name="Google Shape;588;p62"/>
            <p:cNvGrpSpPr/>
            <p:nvPr/>
          </p:nvGrpSpPr>
          <p:grpSpPr>
            <a:xfrm>
              <a:off x="773875" y="1797875"/>
              <a:ext cx="1485000" cy="297000"/>
              <a:chOff x="773875" y="1797875"/>
              <a:chExt cx="1485000" cy="297000"/>
            </a:xfrm>
          </p:grpSpPr>
          <p:sp>
            <p:nvSpPr>
              <p:cNvPr id="589" name="Google Shape;589;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62"/>
            <p:cNvGrpSpPr/>
            <p:nvPr/>
          </p:nvGrpSpPr>
          <p:grpSpPr>
            <a:xfrm>
              <a:off x="773875" y="2094875"/>
              <a:ext cx="1485000" cy="297000"/>
              <a:chOff x="773875" y="1797875"/>
              <a:chExt cx="1485000" cy="297000"/>
            </a:xfrm>
          </p:grpSpPr>
          <p:sp>
            <p:nvSpPr>
              <p:cNvPr id="595" name="Google Shape;595;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62"/>
            <p:cNvGrpSpPr/>
            <p:nvPr/>
          </p:nvGrpSpPr>
          <p:grpSpPr>
            <a:xfrm>
              <a:off x="773875" y="2391875"/>
              <a:ext cx="1485000" cy="297000"/>
              <a:chOff x="773875" y="1797875"/>
              <a:chExt cx="1485000" cy="297000"/>
            </a:xfrm>
          </p:grpSpPr>
          <p:sp>
            <p:nvSpPr>
              <p:cNvPr id="601" name="Google Shape;601;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62"/>
            <p:cNvGrpSpPr/>
            <p:nvPr/>
          </p:nvGrpSpPr>
          <p:grpSpPr>
            <a:xfrm>
              <a:off x="773875" y="2688875"/>
              <a:ext cx="1485000" cy="297000"/>
              <a:chOff x="773875" y="1797875"/>
              <a:chExt cx="1485000" cy="297000"/>
            </a:xfrm>
          </p:grpSpPr>
          <p:sp>
            <p:nvSpPr>
              <p:cNvPr id="607" name="Google Shape;607;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62"/>
            <p:cNvGrpSpPr/>
            <p:nvPr/>
          </p:nvGrpSpPr>
          <p:grpSpPr>
            <a:xfrm>
              <a:off x="773875" y="2985875"/>
              <a:ext cx="1485000" cy="297000"/>
              <a:chOff x="773875" y="1797875"/>
              <a:chExt cx="1485000" cy="297000"/>
            </a:xfrm>
          </p:grpSpPr>
          <p:sp>
            <p:nvSpPr>
              <p:cNvPr id="613" name="Google Shape;613;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 name="Google Shape;618;p62"/>
          <p:cNvGrpSpPr/>
          <p:nvPr/>
        </p:nvGrpSpPr>
        <p:grpSpPr>
          <a:xfrm>
            <a:off x="3559575" y="2079275"/>
            <a:ext cx="891000" cy="891000"/>
            <a:chOff x="773875" y="1797875"/>
            <a:chExt cx="891000" cy="891000"/>
          </a:xfrm>
        </p:grpSpPr>
        <p:grpSp>
          <p:nvGrpSpPr>
            <p:cNvPr id="619" name="Google Shape;619;p62"/>
            <p:cNvGrpSpPr/>
            <p:nvPr/>
          </p:nvGrpSpPr>
          <p:grpSpPr>
            <a:xfrm>
              <a:off x="773875" y="1797875"/>
              <a:ext cx="891000" cy="297000"/>
              <a:chOff x="773875" y="1797875"/>
              <a:chExt cx="891000" cy="297000"/>
            </a:xfrm>
          </p:grpSpPr>
          <p:sp>
            <p:nvSpPr>
              <p:cNvPr id="620" name="Google Shape;620;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62"/>
            <p:cNvGrpSpPr/>
            <p:nvPr/>
          </p:nvGrpSpPr>
          <p:grpSpPr>
            <a:xfrm>
              <a:off x="773875" y="2094875"/>
              <a:ext cx="891000" cy="297000"/>
              <a:chOff x="773875" y="1797875"/>
              <a:chExt cx="891000" cy="297000"/>
            </a:xfrm>
          </p:grpSpPr>
          <p:sp>
            <p:nvSpPr>
              <p:cNvPr id="624" name="Google Shape;624;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62"/>
            <p:cNvGrpSpPr/>
            <p:nvPr/>
          </p:nvGrpSpPr>
          <p:grpSpPr>
            <a:xfrm>
              <a:off x="773875" y="2391875"/>
              <a:ext cx="891000" cy="297000"/>
              <a:chOff x="773875" y="1797875"/>
              <a:chExt cx="891000" cy="297000"/>
            </a:xfrm>
          </p:grpSpPr>
          <p:sp>
            <p:nvSpPr>
              <p:cNvPr id="628" name="Google Shape;628;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1" name="Google Shape;631;p62"/>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r channel</a:t>
            </a:r>
            <a:r>
              <a:rPr lang="en" sz="1800"/>
              <a:t>: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grpSp>
        <p:nvGrpSpPr>
          <p:cNvPr id="636" name="Google Shape;636;p63"/>
          <p:cNvGrpSpPr/>
          <p:nvPr/>
        </p:nvGrpSpPr>
        <p:grpSpPr>
          <a:xfrm>
            <a:off x="733775" y="1406950"/>
            <a:ext cx="1485000" cy="1485000"/>
            <a:chOff x="773875" y="1797875"/>
            <a:chExt cx="1485000" cy="1485000"/>
          </a:xfrm>
        </p:grpSpPr>
        <p:grpSp>
          <p:nvGrpSpPr>
            <p:cNvPr id="637" name="Google Shape;637;p63"/>
            <p:cNvGrpSpPr/>
            <p:nvPr/>
          </p:nvGrpSpPr>
          <p:grpSpPr>
            <a:xfrm>
              <a:off x="773875" y="1797875"/>
              <a:ext cx="1485000" cy="297000"/>
              <a:chOff x="773875" y="1797875"/>
              <a:chExt cx="1485000" cy="297000"/>
            </a:xfrm>
          </p:grpSpPr>
          <p:sp>
            <p:nvSpPr>
              <p:cNvPr id="638" name="Google Shape;638;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63"/>
            <p:cNvGrpSpPr/>
            <p:nvPr/>
          </p:nvGrpSpPr>
          <p:grpSpPr>
            <a:xfrm>
              <a:off x="773875" y="2094875"/>
              <a:ext cx="1485000" cy="297000"/>
              <a:chOff x="773875" y="1797875"/>
              <a:chExt cx="1485000" cy="297000"/>
            </a:xfrm>
          </p:grpSpPr>
          <p:sp>
            <p:nvSpPr>
              <p:cNvPr id="644" name="Google Shape;644;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63"/>
            <p:cNvGrpSpPr/>
            <p:nvPr/>
          </p:nvGrpSpPr>
          <p:grpSpPr>
            <a:xfrm>
              <a:off x="773875" y="2391875"/>
              <a:ext cx="1485000" cy="297000"/>
              <a:chOff x="773875" y="1797875"/>
              <a:chExt cx="1485000" cy="297000"/>
            </a:xfrm>
          </p:grpSpPr>
          <p:sp>
            <p:nvSpPr>
              <p:cNvPr id="650" name="Google Shape;650;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63"/>
            <p:cNvGrpSpPr/>
            <p:nvPr/>
          </p:nvGrpSpPr>
          <p:grpSpPr>
            <a:xfrm>
              <a:off x="773875" y="2688875"/>
              <a:ext cx="1485000" cy="297000"/>
              <a:chOff x="773875" y="1797875"/>
              <a:chExt cx="1485000" cy="297000"/>
            </a:xfrm>
          </p:grpSpPr>
          <p:sp>
            <p:nvSpPr>
              <p:cNvPr id="656" name="Google Shape;656;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63"/>
            <p:cNvGrpSpPr/>
            <p:nvPr/>
          </p:nvGrpSpPr>
          <p:grpSpPr>
            <a:xfrm>
              <a:off x="773875" y="2985875"/>
              <a:ext cx="1485000" cy="297000"/>
              <a:chOff x="773875" y="1797875"/>
              <a:chExt cx="1485000" cy="297000"/>
            </a:xfrm>
          </p:grpSpPr>
          <p:sp>
            <p:nvSpPr>
              <p:cNvPr id="662" name="Google Shape;662;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 name="Google Shape;667;p63"/>
          <p:cNvGrpSpPr/>
          <p:nvPr/>
        </p:nvGrpSpPr>
        <p:grpSpPr>
          <a:xfrm>
            <a:off x="487550" y="1754850"/>
            <a:ext cx="1485000" cy="1485000"/>
            <a:chOff x="773875" y="1797875"/>
            <a:chExt cx="1485000" cy="1485000"/>
          </a:xfrm>
        </p:grpSpPr>
        <p:grpSp>
          <p:nvGrpSpPr>
            <p:cNvPr id="668" name="Google Shape;668;p63"/>
            <p:cNvGrpSpPr/>
            <p:nvPr/>
          </p:nvGrpSpPr>
          <p:grpSpPr>
            <a:xfrm>
              <a:off x="773875" y="1797875"/>
              <a:ext cx="1485000" cy="297000"/>
              <a:chOff x="773875" y="1797875"/>
              <a:chExt cx="1485000" cy="297000"/>
            </a:xfrm>
          </p:grpSpPr>
          <p:sp>
            <p:nvSpPr>
              <p:cNvPr id="669" name="Google Shape;669;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63"/>
            <p:cNvGrpSpPr/>
            <p:nvPr/>
          </p:nvGrpSpPr>
          <p:grpSpPr>
            <a:xfrm>
              <a:off x="773875" y="2094875"/>
              <a:ext cx="1485000" cy="297000"/>
              <a:chOff x="773875" y="1797875"/>
              <a:chExt cx="1485000" cy="297000"/>
            </a:xfrm>
          </p:grpSpPr>
          <p:sp>
            <p:nvSpPr>
              <p:cNvPr id="675" name="Google Shape;675;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63"/>
            <p:cNvGrpSpPr/>
            <p:nvPr/>
          </p:nvGrpSpPr>
          <p:grpSpPr>
            <a:xfrm>
              <a:off x="773875" y="2391875"/>
              <a:ext cx="1485000" cy="297000"/>
              <a:chOff x="773875" y="1797875"/>
              <a:chExt cx="1485000" cy="297000"/>
            </a:xfrm>
          </p:grpSpPr>
          <p:sp>
            <p:nvSpPr>
              <p:cNvPr id="681" name="Google Shape;681;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63"/>
            <p:cNvGrpSpPr/>
            <p:nvPr/>
          </p:nvGrpSpPr>
          <p:grpSpPr>
            <a:xfrm>
              <a:off x="773875" y="2688875"/>
              <a:ext cx="1485000" cy="297000"/>
              <a:chOff x="773875" y="1797875"/>
              <a:chExt cx="1485000" cy="297000"/>
            </a:xfrm>
          </p:grpSpPr>
          <p:sp>
            <p:nvSpPr>
              <p:cNvPr id="687" name="Google Shape;687;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63"/>
            <p:cNvGrpSpPr/>
            <p:nvPr/>
          </p:nvGrpSpPr>
          <p:grpSpPr>
            <a:xfrm>
              <a:off x="773875" y="2985875"/>
              <a:ext cx="1485000" cy="297000"/>
              <a:chOff x="773875" y="1797875"/>
              <a:chExt cx="1485000" cy="297000"/>
            </a:xfrm>
          </p:grpSpPr>
          <p:sp>
            <p:nvSpPr>
              <p:cNvPr id="693" name="Google Shape;693;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8" name="Google Shape;698;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699" name="Google Shape;699;p63"/>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700" name="Google Shape;700;p63"/>
          <p:cNvGrpSpPr/>
          <p:nvPr/>
        </p:nvGrpSpPr>
        <p:grpSpPr>
          <a:xfrm>
            <a:off x="311700" y="2079275"/>
            <a:ext cx="1485000" cy="1485000"/>
            <a:chOff x="773875" y="1797875"/>
            <a:chExt cx="1485000" cy="1485000"/>
          </a:xfrm>
        </p:grpSpPr>
        <p:grpSp>
          <p:nvGrpSpPr>
            <p:cNvPr id="701" name="Google Shape;701;p63"/>
            <p:cNvGrpSpPr/>
            <p:nvPr/>
          </p:nvGrpSpPr>
          <p:grpSpPr>
            <a:xfrm>
              <a:off x="773875" y="1797875"/>
              <a:ext cx="1485000" cy="297000"/>
              <a:chOff x="773875" y="1797875"/>
              <a:chExt cx="1485000" cy="297000"/>
            </a:xfrm>
          </p:grpSpPr>
          <p:sp>
            <p:nvSpPr>
              <p:cNvPr id="702" name="Google Shape;702;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63"/>
            <p:cNvGrpSpPr/>
            <p:nvPr/>
          </p:nvGrpSpPr>
          <p:grpSpPr>
            <a:xfrm>
              <a:off x="773875" y="2094875"/>
              <a:ext cx="1485000" cy="297000"/>
              <a:chOff x="773875" y="1797875"/>
              <a:chExt cx="1485000" cy="297000"/>
            </a:xfrm>
          </p:grpSpPr>
          <p:sp>
            <p:nvSpPr>
              <p:cNvPr id="708" name="Google Shape;708;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63"/>
            <p:cNvGrpSpPr/>
            <p:nvPr/>
          </p:nvGrpSpPr>
          <p:grpSpPr>
            <a:xfrm>
              <a:off x="773875" y="2391875"/>
              <a:ext cx="1485000" cy="297000"/>
              <a:chOff x="773875" y="1797875"/>
              <a:chExt cx="1485000" cy="297000"/>
            </a:xfrm>
          </p:grpSpPr>
          <p:sp>
            <p:nvSpPr>
              <p:cNvPr id="714" name="Google Shape;714;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63"/>
            <p:cNvGrpSpPr/>
            <p:nvPr/>
          </p:nvGrpSpPr>
          <p:grpSpPr>
            <a:xfrm>
              <a:off x="773875" y="2688875"/>
              <a:ext cx="1485000" cy="297000"/>
              <a:chOff x="773875" y="1797875"/>
              <a:chExt cx="1485000" cy="297000"/>
            </a:xfrm>
          </p:grpSpPr>
          <p:sp>
            <p:nvSpPr>
              <p:cNvPr id="720" name="Google Shape;720;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63"/>
            <p:cNvGrpSpPr/>
            <p:nvPr/>
          </p:nvGrpSpPr>
          <p:grpSpPr>
            <a:xfrm>
              <a:off x="773875" y="2985875"/>
              <a:ext cx="1485000" cy="297000"/>
              <a:chOff x="773875" y="1797875"/>
              <a:chExt cx="1485000" cy="297000"/>
            </a:xfrm>
          </p:grpSpPr>
          <p:sp>
            <p:nvSpPr>
              <p:cNvPr id="726" name="Google Shape;726;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 name="Google Shape;731;p63"/>
          <p:cNvGrpSpPr/>
          <p:nvPr/>
        </p:nvGrpSpPr>
        <p:grpSpPr>
          <a:xfrm>
            <a:off x="3559575" y="2079275"/>
            <a:ext cx="891000" cy="891000"/>
            <a:chOff x="773875" y="1797875"/>
            <a:chExt cx="891000" cy="891000"/>
          </a:xfrm>
        </p:grpSpPr>
        <p:grpSp>
          <p:nvGrpSpPr>
            <p:cNvPr id="732" name="Google Shape;732;p63"/>
            <p:cNvGrpSpPr/>
            <p:nvPr/>
          </p:nvGrpSpPr>
          <p:grpSpPr>
            <a:xfrm>
              <a:off x="773875" y="1797875"/>
              <a:ext cx="891000" cy="297000"/>
              <a:chOff x="773875" y="1797875"/>
              <a:chExt cx="891000" cy="297000"/>
            </a:xfrm>
          </p:grpSpPr>
          <p:sp>
            <p:nvSpPr>
              <p:cNvPr id="733" name="Google Shape;733;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63"/>
            <p:cNvGrpSpPr/>
            <p:nvPr/>
          </p:nvGrpSpPr>
          <p:grpSpPr>
            <a:xfrm>
              <a:off x="773875" y="2094875"/>
              <a:ext cx="891000" cy="297000"/>
              <a:chOff x="773875" y="1797875"/>
              <a:chExt cx="891000" cy="297000"/>
            </a:xfrm>
          </p:grpSpPr>
          <p:sp>
            <p:nvSpPr>
              <p:cNvPr id="737" name="Google Shape;737;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63"/>
            <p:cNvGrpSpPr/>
            <p:nvPr/>
          </p:nvGrpSpPr>
          <p:grpSpPr>
            <a:xfrm>
              <a:off x="773875" y="2391875"/>
              <a:ext cx="891000" cy="297000"/>
              <a:chOff x="773875" y="1797875"/>
              <a:chExt cx="891000" cy="297000"/>
            </a:xfrm>
          </p:grpSpPr>
          <p:sp>
            <p:nvSpPr>
              <p:cNvPr id="741" name="Google Shape;74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4" name="Google Shape;744;p63"/>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r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745" name="Google Shape;745;p63"/>
          <p:cNvGrpSpPr/>
          <p:nvPr/>
        </p:nvGrpSpPr>
        <p:grpSpPr>
          <a:xfrm>
            <a:off x="311700" y="2079275"/>
            <a:ext cx="891000" cy="891000"/>
            <a:chOff x="773875" y="1797875"/>
            <a:chExt cx="891000" cy="891000"/>
          </a:xfrm>
        </p:grpSpPr>
        <p:grpSp>
          <p:nvGrpSpPr>
            <p:cNvPr id="746" name="Google Shape;746;p63"/>
            <p:cNvGrpSpPr/>
            <p:nvPr/>
          </p:nvGrpSpPr>
          <p:grpSpPr>
            <a:xfrm>
              <a:off x="773875" y="1797875"/>
              <a:ext cx="891000" cy="297000"/>
              <a:chOff x="773875" y="1797875"/>
              <a:chExt cx="891000" cy="297000"/>
            </a:xfrm>
          </p:grpSpPr>
          <p:sp>
            <p:nvSpPr>
              <p:cNvPr id="747" name="Google Shape;747;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63"/>
            <p:cNvGrpSpPr/>
            <p:nvPr/>
          </p:nvGrpSpPr>
          <p:grpSpPr>
            <a:xfrm>
              <a:off x="773875" y="2094875"/>
              <a:ext cx="891000" cy="297000"/>
              <a:chOff x="773875" y="1797875"/>
              <a:chExt cx="891000" cy="297000"/>
            </a:xfrm>
          </p:grpSpPr>
          <p:sp>
            <p:nvSpPr>
              <p:cNvPr id="751" name="Google Shape;75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63"/>
            <p:cNvGrpSpPr/>
            <p:nvPr/>
          </p:nvGrpSpPr>
          <p:grpSpPr>
            <a:xfrm>
              <a:off x="773875" y="2391875"/>
              <a:ext cx="891000" cy="297000"/>
              <a:chOff x="773875" y="1797875"/>
              <a:chExt cx="891000" cy="297000"/>
            </a:xfrm>
          </p:grpSpPr>
          <p:sp>
            <p:nvSpPr>
              <p:cNvPr id="755" name="Google Shape;755;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8" name="Google Shape;758;p63"/>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r channel</a:t>
            </a:r>
            <a:r>
              <a:rPr lang="en" sz="1800"/>
              <a:t>: n-f+1 x n-f+1</a:t>
            </a:r>
            <a:endParaRPr sz="1800"/>
          </a:p>
          <a:p>
            <a:pPr indent="0" lvl="0" marL="0" rtl="0" algn="l">
              <a:spcBef>
                <a:spcPts val="0"/>
              </a:spcBef>
              <a:spcAft>
                <a:spcPts val="0"/>
              </a:spcAft>
              <a:buNone/>
            </a:pPr>
            <a:r>
              <a:t/>
            </a:r>
            <a:endParaRPr sz="1800"/>
          </a:p>
        </p:txBody>
      </p:sp>
      <p:grpSp>
        <p:nvGrpSpPr>
          <p:cNvPr id="759" name="Google Shape;759;p63"/>
          <p:cNvGrpSpPr/>
          <p:nvPr/>
        </p:nvGrpSpPr>
        <p:grpSpPr>
          <a:xfrm>
            <a:off x="6479150" y="2192575"/>
            <a:ext cx="891000" cy="891000"/>
            <a:chOff x="773875" y="1797875"/>
            <a:chExt cx="891000" cy="891000"/>
          </a:xfrm>
        </p:grpSpPr>
        <p:grpSp>
          <p:nvGrpSpPr>
            <p:cNvPr id="760" name="Google Shape;760;p63"/>
            <p:cNvGrpSpPr/>
            <p:nvPr/>
          </p:nvGrpSpPr>
          <p:grpSpPr>
            <a:xfrm>
              <a:off x="773875" y="1797875"/>
              <a:ext cx="891000" cy="297000"/>
              <a:chOff x="773875" y="1797875"/>
              <a:chExt cx="891000" cy="297000"/>
            </a:xfrm>
          </p:grpSpPr>
          <p:sp>
            <p:nvSpPr>
              <p:cNvPr id="761" name="Google Shape;76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63"/>
            <p:cNvGrpSpPr/>
            <p:nvPr/>
          </p:nvGrpSpPr>
          <p:grpSpPr>
            <a:xfrm>
              <a:off x="773875" y="2094875"/>
              <a:ext cx="891000" cy="297000"/>
              <a:chOff x="773875" y="1797875"/>
              <a:chExt cx="891000" cy="297000"/>
            </a:xfrm>
          </p:grpSpPr>
          <p:sp>
            <p:nvSpPr>
              <p:cNvPr id="765" name="Google Shape;765;p63"/>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63"/>
            <p:cNvGrpSpPr/>
            <p:nvPr/>
          </p:nvGrpSpPr>
          <p:grpSpPr>
            <a:xfrm>
              <a:off x="773875" y="2391875"/>
              <a:ext cx="891000" cy="297000"/>
              <a:chOff x="773875" y="1797875"/>
              <a:chExt cx="891000" cy="297000"/>
            </a:xfrm>
          </p:grpSpPr>
          <p:sp>
            <p:nvSpPr>
              <p:cNvPr id="769" name="Google Shape;769;p63"/>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5" name="Shape 775"/>
        <p:cNvGrpSpPr/>
        <p:nvPr/>
      </p:nvGrpSpPr>
      <p:grpSpPr>
        <a:xfrm>
          <a:off x="0" y="0"/>
          <a:ext cx="0" cy="0"/>
          <a:chOff x="0" y="0"/>
          <a:chExt cx="0" cy="0"/>
        </a:xfrm>
      </p:grpSpPr>
      <p:grpSp>
        <p:nvGrpSpPr>
          <p:cNvPr id="776" name="Google Shape;776;p64"/>
          <p:cNvGrpSpPr/>
          <p:nvPr/>
        </p:nvGrpSpPr>
        <p:grpSpPr>
          <a:xfrm>
            <a:off x="733775" y="1406950"/>
            <a:ext cx="1485000" cy="1485000"/>
            <a:chOff x="773875" y="1797875"/>
            <a:chExt cx="1485000" cy="1485000"/>
          </a:xfrm>
        </p:grpSpPr>
        <p:grpSp>
          <p:nvGrpSpPr>
            <p:cNvPr id="777" name="Google Shape;777;p64"/>
            <p:cNvGrpSpPr/>
            <p:nvPr/>
          </p:nvGrpSpPr>
          <p:grpSpPr>
            <a:xfrm>
              <a:off x="773875" y="1797875"/>
              <a:ext cx="1485000" cy="297000"/>
              <a:chOff x="773875" y="1797875"/>
              <a:chExt cx="1485000" cy="297000"/>
            </a:xfrm>
          </p:grpSpPr>
          <p:sp>
            <p:nvSpPr>
              <p:cNvPr id="778" name="Google Shape;778;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64"/>
            <p:cNvGrpSpPr/>
            <p:nvPr/>
          </p:nvGrpSpPr>
          <p:grpSpPr>
            <a:xfrm>
              <a:off x="773875" y="2094875"/>
              <a:ext cx="1485000" cy="297000"/>
              <a:chOff x="773875" y="1797875"/>
              <a:chExt cx="1485000" cy="297000"/>
            </a:xfrm>
          </p:grpSpPr>
          <p:sp>
            <p:nvSpPr>
              <p:cNvPr id="784" name="Google Shape;784;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64"/>
            <p:cNvGrpSpPr/>
            <p:nvPr/>
          </p:nvGrpSpPr>
          <p:grpSpPr>
            <a:xfrm>
              <a:off x="773875" y="2391875"/>
              <a:ext cx="1485000" cy="297000"/>
              <a:chOff x="773875" y="1797875"/>
              <a:chExt cx="1485000" cy="297000"/>
            </a:xfrm>
          </p:grpSpPr>
          <p:sp>
            <p:nvSpPr>
              <p:cNvPr id="790" name="Google Shape;790;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64"/>
            <p:cNvGrpSpPr/>
            <p:nvPr/>
          </p:nvGrpSpPr>
          <p:grpSpPr>
            <a:xfrm>
              <a:off x="773875" y="2688875"/>
              <a:ext cx="1485000" cy="297000"/>
              <a:chOff x="773875" y="1797875"/>
              <a:chExt cx="1485000" cy="297000"/>
            </a:xfrm>
          </p:grpSpPr>
          <p:sp>
            <p:nvSpPr>
              <p:cNvPr id="796" name="Google Shape;796;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64"/>
            <p:cNvGrpSpPr/>
            <p:nvPr/>
          </p:nvGrpSpPr>
          <p:grpSpPr>
            <a:xfrm>
              <a:off x="773875" y="2985875"/>
              <a:ext cx="1485000" cy="297000"/>
              <a:chOff x="773875" y="1797875"/>
              <a:chExt cx="1485000" cy="297000"/>
            </a:xfrm>
          </p:grpSpPr>
          <p:sp>
            <p:nvSpPr>
              <p:cNvPr id="802" name="Google Shape;802;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 name="Google Shape;807;p64"/>
          <p:cNvGrpSpPr/>
          <p:nvPr/>
        </p:nvGrpSpPr>
        <p:grpSpPr>
          <a:xfrm>
            <a:off x="487550" y="1754850"/>
            <a:ext cx="1485000" cy="1485000"/>
            <a:chOff x="773875" y="1797875"/>
            <a:chExt cx="1485000" cy="1485000"/>
          </a:xfrm>
        </p:grpSpPr>
        <p:grpSp>
          <p:nvGrpSpPr>
            <p:cNvPr id="808" name="Google Shape;808;p64"/>
            <p:cNvGrpSpPr/>
            <p:nvPr/>
          </p:nvGrpSpPr>
          <p:grpSpPr>
            <a:xfrm>
              <a:off x="773875" y="1797875"/>
              <a:ext cx="1485000" cy="297000"/>
              <a:chOff x="773875" y="1797875"/>
              <a:chExt cx="1485000" cy="297000"/>
            </a:xfrm>
          </p:grpSpPr>
          <p:sp>
            <p:nvSpPr>
              <p:cNvPr id="809" name="Google Shape;809;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64"/>
            <p:cNvGrpSpPr/>
            <p:nvPr/>
          </p:nvGrpSpPr>
          <p:grpSpPr>
            <a:xfrm>
              <a:off x="773875" y="2094875"/>
              <a:ext cx="1485000" cy="297000"/>
              <a:chOff x="773875" y="1797875"/>
              <a:chExt cx="1485000" cy="297000"/>
            </a:xfrm>
          </p:grpSpPr>
          <p:sp>
            <p:nvSpPr>
              <p:cNvPr id="815" name="Google Shape;815;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64"/>
            <p:cNvGrpSpPr/>
            <p:nvPr/>
          </p:nvGrpSpPr>
          <p:grpSpPr>
            <a:xfrm>
              <a:off x="773875" y="2391875"/>
              <a:ext cx="1485000" cy="297000"/>
              <a:chOff x="773875" y="1797875"/>
              <a:chExt cx="1485000" cy="297000"/>
            </a:xfrm>
          </p:grpSpPr>
          <p:sp>
            <p:nvSpPr>
              <p:cNvPr id="821" name="Google Shape;821;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64"/>
            <p:cNvGrpSpPr/>
            <p:nvPr/>
          </p:nvGrpSpPr>
          <p:grpSpPr>
            <a:xfrm>
              <a:off x="773875" y="2688875"/>
              <a:ext cx="1485000" cy="297000"/>
              <a:chOff x="773875" y="1797875"/>
              <a:chExt cx="1485000" cy="297000"/>
            </a:xfrm>
          </p:grpSpPr>
          <p:sp>
            <p:nvSpPr>
              <p:cNvPr id="827" name="Google Shape;827;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64"/>
            <p:cNvGrpSpPr/>
            <p:nvPr/>
          </p:nvGrpSpPr>
          <p:grpSpPr>
            <a:xfrm>
              <a:off x="773875" y="2985875"/>
              <a:ext cx="1485000" cy="297000"/>
              <a:chOff x="773875" y="1797875"/>
              <a:chExt cx="1485000" cy="297000"/>
            </a:xfrm>
          </p:grpSpPr>
          <p:sp>
            <p:nvSpPr>
              <p:cNvPr id="833" name="Google Shape;833;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8" name="Google Shape;838;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839" name="Google Shape;839;p64"/>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840" name="Google Shape;840;p64"/>
          <p:cNvGrpSpPr/>
          <p:nvPr/>
        </p:nvGrpSpPr>
        <p:grpSpPr>
          <a:xfrm>
            <a:off x="3559575" y="2079275"/>
            <a:ext cx="891000" cy="891000"/>
            <a:chOff x="773875" y="1797875"/>
            <a:chExt cx="891000" cy="891000"/>
          </a:xfrm>
        </p:grpSpPr>
        <p:grpSp>
          <p:nvGrpSpPr>
            <p:cNvPr id="841" name="Google Shape;841;p64"/>
            <p:cNvGrpSpPr/>
            <p:nvPr/>
          </p:nvGrpSpPr>
          <p:grpSpPr>
            <a:xfrm>
              <a:off x="773875" y="1797875"/>
              <a:ext cx="891000" cy="297000"/>
              <a:chOff x="773875" y="1797875"/>
              <a:chExt cx="891000" cy="297000"/>
            </a:xfrm>
          </p:grpSpPr>
          <p:sp>
            <p:nvSpPr>
              <p:cNvPr id="842" name="Google Shape;842;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64"/>
            <p:cNvGrpSpPr/>
            <p:nvPr/>
          </p:nvGrpSpPr>
          <p:grpSpPr>
            <a:xfrm>
              <a:off x="773875" y="2094875"/>
              <a:ext cx="891000" cy="297000"/>
              <a:chOff x="773875" y="1797875"/>
              <a:chExt cx="891000" cy="297000"/>
            </a:xfrm>
          </p:grpSpPr>
          <p:sp>
            <p:nvSpPr>
              <p:cNvPr id="846" name="Google Shape;846;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64"/>
            <p:cNvGrpSpPr/>
            <p:nvPr/>
          </p:nvGrpSpPr>
          <p:grpSpPr>
            <a:xfrm>
              <a:off x="773875" y="2391875"/>
              <a:ext cx="891000" cy="297000"/>
              <a:chOff x="773875" y="1797875"/>
              <a:chExt cx="891000" cy="297000"/>
            </a:xfrm>
          </p:grpSpPr>
          <p:sp>
            <p:nvSpPr>
              <p:cNvPr id="850" name="Google Shape;850;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 name="Google Shape;853;p64"/>
          <p:cNvGrpSpPr/>
          <p:nvPr/>
        </p:nvGrpSpPr>
        <p:grpSpPr>
          <a:xfrm>
            <a:off x="487550" y="1754850"/>
            <a:ext cx="891000" cy="891000"/>
            <a:chOff x="773875" y="1797875"/>
            <a:chExt cx="891000" cy="891000"/>
          </a:xfrm>
        </p:grpSpPr>
        <p:grpSp>
          <p:nvGrpSpPr>
            <p:cNvPr id="854" name="Google Shape;854;p64"/>
            <p:cNvGrpSpPr/>
            <p:nvPr/>
          </p:nvGrpSpPr>
          <p:grpSpPr>
            <a:xfrm>
              <a:off x="773875" y="1797875"/>
              <a:ext cx="891000" cy="297000"/>
              <a:chOff x="773875" y="1797875"/>
              <a:chExt cx="891000" cy="297000"/>
            </a:xfrm>
          </p:grpSpPr>
          <p:sp>
            <p:nvSpPr>
              <p:cNvPr id="855" name="Google Shape;855;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64"/>
            <p:cNvGrpSpPr/>
            <p:nvPr/>
          </p:nvGrpSpPr>
          <p:grpSpPr>
            <a:xfrm>
              <a:off x="773875" y="2094875"/>
              <a:ext cx="891000" cy="297000"/>
              <a:chOff x="773875" y="1797875"/>
              <a:chExt cx="891000" cy="297000"/>
            </a:xfrm>
          </p:grpSpPr>
          <p:sp>
            <p:nvSpPr>
              <p:cNvPr id="859" name="Google Shape;859;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64"/>
            <p:cNvGrpSpPr/>
            <p:nvPr/>
          </p:nvGrpSpPr>
          <p:grpSpPr>
            <a:xfrm>
              <a:off x="773875" y="2391875"/>
              <a:ext cx="891000" cy="297000"/>
              <a:chOff x="773875" y="1797875"/>
              <a:chExt cx="891000" cy="297000"/>
            </a:xfrm>
          </p:grpSpPr>
          <p:sp>
            <p:nvSpPr>
              <p:cNvPr id="863" name="Google Shape;863;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6" name="Google Shape;866;p64"/>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g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867" name="Google Shape;867;p64"/>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g channel: n-f+1 x n-f+1</a:t>
            </a:r>
            <a:endParaRPr sz="1800"/>
          </a:p>
          <a:p>
            <a:pPr indent="0" lvl="0" marL="0" rtl="0" algn="l">
              <a:spcBef>
                <a:spcPts val="0"/>
              </a:spcBef>
              <a:spcAft>
                <a:spcPts val="0"/>
              </a:spcAft>
              <a:buNone/>
            </a:pPr>
            <a:r>
              <a:t/>
            </a:r>
            <a:endParaRPr sz="1800"/>
          </a:p>
        </p:txBody>
      </p:sp>
      <p:grpSp>
        <p:nvGrpSpPr>
          <p:cNvPr id="868" name="Google Shape;868;p64"/>
          <p:cNvGrpSpPr/>
          <p:nvPr/>
        </p:nvGrpSpPr>
        <p:grpSpPr>
          <a:xfrm>
            <a:off x="6432250" y="2216025"/>
            <a:ext cx="891000" cy="891000"/>
            <a:chOff x="773875" y="1797875"/>
            <a:chExt cx="891000" cy="891000"/>
          </a:xfrm>
        </p:grpSpPr>
        <p:grpSp>
          <p:nvGrpSpPr>
            <p:cNvPr id="869" name="Google Shape;869;p64"/>
            <p:cNvGrpSpPr/>
            <p:nvPr/>
          </p:nvGrpSpPr>
          <p:grpSpPr>
            <a:xfrm>
              <a:off x="773875" y="1797875"/>
              <a:ext cx="891000" cy="297000"/>
              <a:chOff x="773875" y="1797875"/>
              <a:chExt cx="891000" cy="297000"/>
            </a:xfrm>
          </p:grpSpPr>
          <p:sp>
            <p:nvSpPr>
              <p:cNvPr id="870" name="Google Shape;870;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64"/>
            <p:cNvGrpSpPr/>
            <p:nvPr/>
          </p:nvGrpSpPr>
          <p:grpSpPr>
            <a:xfrm>
              <a:off x="773875" y="2094875"/>
              <a:ext cx="891000" cy="297000"/>
              <a:chOff x="773875" y="1797875"/>
              <a:chExt cx="891000" cy="297000"/>
            </a:xfrm>
          </p:grpSpPr>
          <p:sp>
            <p:nvSpPr>
              <p:cNvPr id="874" name="Google Shape;874;p64"/>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64"/>
            <p:cNvGrpSpPr/>
            <p:nvPr/>
          </p:nvGrpSpPr>
          <p:grpSpPr>
            <a:xfrm>
              <a:off x="773875" y="2391875"/>
              <a:ext cx="891000" cy="297000"/>
              <a:chOff x="773875" y="1797875"/>
              <a:chExt cx="891000" cy="297000"/>
            </a:xfrm>
          </p:grpSpPr>
          <p:sp>
            <p:nvSpPr>
              <p:cNvPr id="878" name="Google Shape;878;p64"/>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 name="Google Shape;881;p64"/>
          <p:cNvGrpSpPr/>
          <p:nvPr/>
        </p:nvGrpSpPr>
        <p:grpSpPr>
          <a:xfrm>
            <a:off x="311700" y="2079275"/>
            <a:ext cx="1485000" cy="1485000"/>
            <a:chOff x="773875" y="1797875"/>
            <a:chExt cx="1485000" cy="1485000"/>
          </a:xfrm>
        </p:grpSpPr>
        <p:grpSp>
          <p:nvGrpSpPr>
            <p:cNvPr id="882" name="Google Shape;882;p64"/>
            <p:cNvGrpSpPr/>
            <p:nvPr/>
          </p:nvGrpSpPr>
          <p:grpSpPr>
            <a:xfrm>
              <a:off x="773875" y="1797875"/>
              <a:ext cx="1485000" cy="297000"/>
              <a:chOff x="773875" y="1797875"/>
              <a:chExt cx="1485000" cy="297000"/>
            </a:xfrm>
          </p:grpSpPr>
          <p:sp>
            <p:nvSpPr>
              <p:cNvPr id="883" name="Google Shape;883;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4"/>
            <p:cNvGrpSpPr/>
            <p:nvPr/>
          </p:nvGrpSpPr>
          <p:grpSpPr>
            <a:xfrm>
              <a:off x="773875" y="2094875"/>
              <a:ext cx="1485000" cy="297000"/>
              <a:chOff x="773875" y="1797875"/>
              <a:chExt cx="1485000" cy="297000"/>
            </a:xfrm>
          </p:grpSpPr>
          <p:sp>
            <p:nvSpPr>
              <p:cNvPr id="889" name="Google Shape;889;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64"/>
            <p:cNvGrpSpPr/>
            <p:nvPr/>
          </p:nvGrpSpPr>
          <p:grpSpPr>
            <a:xfrm>
              <a:off x="773875" y="2391875"/>
              <a:ext cx="1485000" cy="297000"/>
              <a:chOff x="773875" y="1797875"/>
              <a:chExt cx="1485000" cy="297000"/>
            </a:xfrm>
          </p:grpSpPr>
          <p:sp>
            <p:nvSpPr>
              <p:cNvPr id="895" name="Google Shape;895;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64"/>
            <p:cNvGrpSpPr/>
            <p:nvPr/>
          </p:nvGrpSpPr>
          <p:grpSpPr>
            <a:xfrm>
              <a:off x="773875" y="2688875"/>
              <a:ext cx="1485000" cy="297000"/>
              <a:chOff x="773875" y="1797875"/>
              <a:chExt cx="1485000" cy="297000"/>
            </a:xfrm>
          </p:grpSpPr>
          <p:sp>
            <p:nvSpPr>
              <p:cNvPr id="901" name="Google Shape;901;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64"/>
            <p:cNvGrpSpPr/>
            <p:nvPr/>
          </p:nvGrpSpPr>
          <p:grpSpPr>
            <a:xfrm>
              <a:off x="773875" y="2985875"/>
              <a:ext cx="1485000" cy="297000"/>
              <a:chOff x="773875" y="1797875"/>
              <a:chExt cx="1485000" cy="297000"/>
            </a:xfrm>
          </p:grpSpPr>
          <p:sp>
            <p:nvSpPr>
              <p:cNvPr id="907" name="Google Shape;907;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5" name="Shape 915"/>
        <p:cNvGrpSpPr/>
        <p:nvPr/>
      </p:nvGrpSpPr>
      <p:grpSpPr>
        <a:xfrm>
          <a:off x="0" y="0"/>
          <a:ext cx="0" cy="0"/>
          <a:chOff x="0" y="0"/>
          <a:chExt cx="0" cy="0"/>
        </a:xfrm>
      </p:grpSpPr>
      <p:grpSp>
        <p:nvGrpSpPr>
          <p:cNvPr id="916" name="Google Shape;916;p65"/>
          <p:cNvGrpSpPr/>
          <p:nvPr/>
        </p:nvGrpSpPr>
        <p:grpSpPr>
          <a:xfrm>
            <a:off x="733775" y="1406950"/>
            <a:ext cx="1485000" cy="1485000"/>
            <a:chOff x="773875" y="1797875"/>
            <a:chExt cx="1485000" cy="1485000"/>
          </a:xfrm>
        </p:grpSpPr>
        <p:grpSp>
          <p:nvGrpSpPr>
            <p:cNvPr id="917" name="Google Shape;917;p65"/>
            <p:cNvGrpSpPr/>
            <p:nvPr/>
          </p:nvGrpSpPr>
          <p:grpSpPr>
            <a:xfrm>
              <a:off x="773875" y="1797875"/>
              <a:ext cx="1485000" cy="297000"/>
              <a:chOff x="773875" y="1797875"/>
              <a:chExt cx="1485000" cy="297000"/>
            </a:xfrm>
          </p:grpSpPr>
          <p:sp>
            <p:nvSpPr>
              <p:cNvPr id="918" name="Google Shape;918;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5"/>
            <p:cNvGrpSpPr/>
            <p:nvPr/>
          </p:nvGrpSpPr>
          <p:grpSpPr>
            <a:xfrm>
              <a:off x="773875" y="2094875"/>
              <a:ext cx="1485000" cy="297000"/>
              <a:chOff x="773875" y="1797875"/>
              <a:chExt cx="1485000" cy="297000"/>
            </a:xfrm>
          </p:grpSpPr>
          <p:sp>
            <p:nvSpPr>
              <p:cNvPr id="924" name="Google Shape;924;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65"/>
            <p:cNvGrpSpPr/>
            <p:nvPr/>
          </p:nvGrpSpPr>
          <p:grpSpPr>
            <a:xfrm>
              <a:off x="773875" y="2391875"/>
              <a:ext cx="1485000" cy="297000"/>
              <a:chOff x="773875" y="1797875"/>
              <a:chExt cx="1485000" cy="297000"/>
            </a:xfrm>
          </p:grpSpPr>
          <p:sp>
            <p:nvSpPr>
              <p:cNvPr id="930" name="Google Shape;930;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65"/>
            <p:cNvGrpSpPr/>
            <p:nvPr/>
          </p:nvGrpSpPr>
          <p:grpSpPr>
            <a:xfrm>
              <a:off x="773875" y="2688875"/>
              <a:ext cx="1485000" cy="297000"/>
              <a:chOff x="773875" y="1797875"/>
              <a:chExt cx="1485000" cy="297000"/>
            </a:xfrm>
          </p:grpSpPr>
          <p:sp>
            <p:nvSpPr>
              <p:cNvPr id="936" name="Google Shape;936;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65"/>
            <p:cNvGrpSpPr/>
            <p:nvPr/>
          </p:nvGrpSpPr>
          <p:grpSpPr>
            <a:xfrm>
              <a:off x="773875" y="2985875"/>
              <a:ext cx="1485000" cy="297000"/>
              <a:chOff x="773875" y="1797875"/>
              <a:chExt cx="1485000" cy="297000"/>
            </a:xfrm>
          </p:grpSpPr>
          <p:sp>
            <p:nvSpPr>
              <p:cNvPr id="942" name="Google Shape;942;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 name="Google Shape;947;p65"/>
          <p:cNvGrpSpPr/>
          <p:nvPr/>
        </p:nvGrpSpPr>
        <p:grpSpPr>
          <a:xfrm>
            <a:off x="733775" y="1406950"/>
            <a:ext cx="891000" cy="891000"/>
            <a:chOff x="773875" y="1797875"/>
            <a:chExt cx="891000" cy="891000"/>
          </a:xfrm>
        </p:grpSpPr>
        <p:grpSp>
          <p:nvGrpSpPr>
            <p:cNvPr id="948" name="Google Shape;948;p65"/>
            <p:cNvGrpSpPr/>
            <p:nvPr/>
          </p:nvGrpSpPr>
          <p:grpSpPr>
            <a:xfrm>
              <a:off x="773875" y="1797875"/>
              <a:ext cx="891000" cy="297000"/>
              <a:chOff x="773875" y="1797875"/>
              <a:chExt cx="891000" cy="297000"/>
            </a:xfrm>
          </p:grpSpPr>
          <p:sp>
            <p:nvSpPr>
              <p:cNvPr id="949" name="Google Shape;949;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65"/>
            <p:cNvGrpSpPr/>
            <p:nvPr/>
          </p:nvGrpSpPr>
          <p:grpSpPr>
            <a:xfrm>
              <a:off x="773875" y="2094875"/>
              <a:ext cx="891000" cy="297000"/>
              <a:chOff x="773875" y="1797875"/>
              <a:chExt cx="891000" cy="297000"/>
            </a:xfrm>
          </p:grpSpPr>
          <p:sp>
            <p:nvSpPr>
              <p:cNvPr id="953" name="Google Shape;953;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5"/>
            <p:cNvGrpSpPr/>
            <p:nvPr/>
          </p:nvGrpSpPr>
          <p:grpSpPr>
            <a:xfrm>
              <a:off x="773875" y="2391875"/>
              <a:ext cx="891000" cy="297000"/>
              <a:chOff x="773875" y="1797875"/>
              <a:chExt cx="891000" cy="297000"/>
            </a:xfrm>
          </p:grpSpPr>
          <p:sp>
            <p:nvSpPr>
              <p:cNvPr id="957" name="Google Shape;957;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 name="Google Shape;960;p65"/>
          <p:cNvGrpSpPr/>
          <p:nvPr/>
        </p:nvGrpSpPr>
        <p:grpSpPr>
          <a:xfrm>
            <a:off x="487550" y="1754850"/>
            <a:ext cx="1485000" cy="1485000"/>
            <a:chOff x="773875" y="1797875"/>
            <a:chExt cx="1485000" cy="1485000"/>
          </a:xfrm>
        </p:grpSpPr>
        <p:grpSp>
          <p:nvGrpSpPr>
            <p:cNvPr id="961" name="Google Shape;961;p65"/>
            <p:cNvGrpSpPr/>
            <p:nvPr/>
          </p:nvGrpSpPr>
          <p:grpSpPr>
            <a:xfrm>
              <a:off x="773875" y="1797875"/>
              <a:ext cx="1485000" cy="297000"/>
              <a:chOff x="773875" y="1797875"/>
              <a:chExt cx="1485000" cy="297000"/>
            </a:xfrm>
          </p:grpSpPr>
          <p:sp>
            <p:nvSpPr>
              <p:cNvPr id="962" name="Google Shape;962;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65"/>
            <p:cNvGrpSpPr/>
            <p:nvPr/>
          </p:nvGrpSpPr>
          <p:grpSpPr>
            <a:xfrm>
              <a:off x="773875" y="2094875"/>
              <a:ext cx="1485000" cy="297000"/>
              <a:chOff x="773875" y="1797875"/>
              <a:chExt cx="1485000" cy="297000"/>
            </a:xfrm>
          </p:grpSpPr>
          <p:sp>
            <p:nvSpPr>
              <p:cNvPr id="968" name="Google Shape;968;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65"/>
            <p:cNvGrpSpPr/>
            <p:nvPr/>
          </p:nvGrpSpPr>
          <p:grpSpPr>
            <a:xfrm>
              <a:off x="773875" y="2391875"/>
              <a:ext cx="1485000" cy="297000"/>
              <a:chOff x="773875" y="1797875"/>
              <a:chExt cx="1485000" cy="297000"/>
            </a:xfrm>
          </p:grpSpPr>
          <p:sp>
            <p:nvSpPr>
              <p:cNvPr id="974" name="Google Shape;974;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65"/>
            <p:cNvGrpSpPr/>
            <p:nvPr/>
          </p:nvGrpSpPr>
          <p:grpSpPr>
            <a:xfrm>
              <a:off x="773875" y="2688875"/>
              <a:ext cx="1485000" cy="297000"/>
              <a:chOff x="773875" y="1797875"/>
              <a:chExt cx="1485000" cy="297000"/>
            </a:xfrm>
          </p:grpSpPr>
          <p:sp>
            <p:nvSpPr>
              <p:cNvPr id="980" name="Google Shape;980;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65"/>
            <p:cNvGrpSpPr/>
            <p:nvPr/>
          </p:nvGrpSpPr>
          <p:grpSpPr>
            <a:xfrm>
              <a:off x="773875" y="2985875"/>
              <a:ext cx="1485000" cy="297000"/>
              <a:chOff x="773875" y="1797875"/>
              <a:chExt cx="1485000" cy="297000"/>
            </a:xfrm>
          </p:grpSpPr>
          <p:sp>
            <p:nvSpPr>
              <p:cNvPr id="986" name="Google Shape;986;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1" name="Google Shape;991;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992" name="Google Shape;992;p65"/>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993" name="Google Shape;993;p65"/>
          <p:cNvGrpSpPr/>
          <p:nvPr/>
        </p:nvGrpSpPr>
        <p:grpSpPr>
          <a:xfrm>
            <a:off x="3559575" y="2079275"/>
            <a:ext cx="891000" cy="891000"/>
            <a:chOff x="773875" y="1797875"/>
            <a:chExt cx="891000" cy="891000"/>
          </a:xfrm>
        </p:grpSpPr>
        <p:grpSp>
          <p:nvGrpSpPr>
            <p:cNvPr id="994" name="Google Shape;994;p65"/>
            <p:cNvGrpSpPr/>
            <p:nvPr/>
          </p:nvGrpSpPr>
          <p:grpSpPr>
            <a:xfrm>
              <a:off x="773875" y="1797875"/>
              <a:ext cx="891000" cy="297000"/>
              <a:chOff x="773875" y="1797875"/>
              <a:chExt cx="891000" cy="297000"/>
            </a:xfrm>
          </p:grpSpPr>
          <p:sp>
            <p:nvSpPr>
              <p:cNvPr id="995" name="Google Shape;995;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65"/>
            <p:cNvGrpSpPr/>
            <p:nvPr/>
          </p:nvGrpSpPr>
          <p:grpSpPr>
            <a:xfrm>
              <a:off x="773875" y="2094875"/>
              <a:ext cx="891000" cy="297000"/>
              <a:chOff x="773875" y="1797875"/>
              <a:chExt cx="891000" cy="297000"/>
            </a:xfrm>
          </p:grpSpPr>
          <p:sp>
            <p:nvSpPr>
              <p:cNvPr id="999" name="Google Shape;999;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65"/>
            <p:cNvGrpSpPr/>
            <p:nvPr/>
          </p:nvGrpSpPr>
          <p:grpSpPr>
            <a:xfrm>
              <a:off x="773875" y="2391875"/>
              <a:ext cx="891000" cy="297000"/>
              <a:chOff x="773875" y="1797875"/>
              <a:chExt cx="891000" cy="297000"/>
            </a:xfrm>
          </p:grpSpPr>
          <p:sp>
            <p:nvSpPr>
              <p:cNvPr id="1003" name="Google Shape;1003;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6" name="Google Shape;1006;p65"/>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b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007" name="Google Shape;1007;p65"/>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b channel: n-f+1 x n-f+1</a:t>
            </a:r>
            <a:endParaRPr sz="1800"/>
          </a:p>
          <a:p>
            <a:pPr indent="0" lvl="0" marL="0" rtl="0" algn="l">
              <a:spcBef>
                <a:spcPts val="0"/>
              </a:spcBef>
              <a:spcAft>
                <a:spcPts val="0"/>
              </a:spcAft>
              <a:buNone/>
            </a:pPr>
            <a:r>
              <a:t/>
            </a:r>
            <a:endParaRPr sz="1800"/>
          </a:p>
        </p:txBody>
      </p:sp>
      <p:grpSp>
        <p:nvGrpSpPr>
          <p:cNvPr id="1008" name="Google Shape;1008;p65"/>
          <p:cNvGrpSpPr/>
          <p:nvPr/>
        </p:nvGrpSpPr>
        <p:grpSpPr>
          <a:xfrm>
            <a:off x="6432250" y="2216025"/>
            <a:ext cx="891000" cy="891000"/>
            <a:chOff x="773875" y="1797875"/>
            <a:chExt cx="891000" cy="891000"/>
          </a:xfrm>
        </p:grpSpPr>
        <p:grpSp>
          <p:nvGrpSpPr>
            <p:cNvPr id="1009" name="Google Shape;1009;p65"/>
            <p:cNvGrpSpPr/>
            <p:nvPr/>
          </p:nvGrpSpPr>
          <p:grpSpPr>
            <a:xfrm>
              <a:off x="773875" y="1797875"/>
              <a:ext cx="891000" cy="297000"/>
              <a:chOff x="773875" y="1797875"/>
              <a:chExt cx="891000" cy="297000"/>
            </a:xfrm>
          </p:grpSpPr>
          <p:sp>
            <p:nvSpPr>
              <p:cNvPr id="1010" name="Google Shape;1010;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65"/>
            <p:cNvGrpSpPr/>
            <p:nvPr/>
          </p:nvGrpSpPr>
          <p:grpSpPr>
            <a:xfrm>
              <a:off x="773875" y="2094875"/>
              <a:ext cx="891000" cy="297000"/>
              <a:chOff x="773875" y="1797875"/>
              <a:chExt cx="891000" cy="297000"/>
            </a:xfrm>
          </p:grpSpPr>
          <p:sp>
            <p:nvSpPr>
              <p:cNvPr id="1014" name="Google Shape;1014;p65"/>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65"/>
            <p:cNvGrpSpPr/>
            <p:nvPr/>
          </p:nvGrpSpPr>
          <p:grpSpPr>
            <a:xfrm>
              <a:off x="773875" y="2391875"/>
              <a:ext cx="891000" cy="297000"/>
              <a:chOff x="773875" y="1797875"/>
              <a:chExt cx="891000" cy="297000"/>
            </a:xfrm>
          </p:grpSpPr>
          <p:sp>
            <p:nvSpPr>
              <p:cNvPr id="1018" name="Google Shape;1018;p65"/>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 name="Google Shape;1021;p65"/>
          <p:cNvGrpSpPr/>
          <p:nvPr/>
        </p:nvGrpSpPr>
        <p:grpSpPr>
          <a:xfrm>
            <a:off x="311700" y="2079275"/>
            <a:ext cx="1485000" cy="1485000"/>
            <a:chOff x="773875" y="1797875"/>
            <a:chExt cx="1485000" cy="1485000"/>
          </a:xfrm>
        </p:grpSpPr>
        <p:grpSp>
          <p:nvGrpSpPr>
            <p:cNvPr id="1022" name="Google Shape;1022;p65"/>
            <p:cNvGrpSpPr/>
            <p:nvPr/>
          </p:nvGrpSpPr>
          <p:grpSpPr>
            <a:xfrm>
              <a:off x="773875" y="1797875"/>
              <a:ext cx="1485000" cy="297000"/>
              <a:chOff x="773875" y="1797875"/>
              <a:chExt cx="1485000" cy="297000"/>
            </a:xfrm>
          </p:grpSpPr>
          <p:sp>
            <p:nvSpPr>
              <p:cNvPr id="1023" name="Google Shape;1023;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5"/>
            <p:cNvGrpSpPr/>
            <p:nvPr/>
          </p:nvGrpSpPr>
          <p:grpSpPr>
            <a:xfrm>
              <a:off x="773875" y="2094875"/>
              <a:ext cx="1485000" cy="297000"/>
              <a:chOff x="773875" y="1797875"/>
              <a:chExt cx="1485000" cy="297000"/>
            </a:xfrm>
          </p:grpSpPr>
          <p:sp>
            <p:nvSpPr>
              <p:cNvPr id="1029" name="Google Shape;1029;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5"/>
            <p:cNvGrpSpPr/>
            <p:nvPr/>
          </p:nvGrpSpPr>
          <p:grpSpPr>
            <a:xfrm>
              <a:off x="773875" y="2391875"/>
              <a:ext cx="1485000" cy="297000"/>
              <a:chOff x="773875" y="1797875"/>
              <a:chExt cx="1485000" cy="297000"/>
            </a:xfrm>
          </p:grpSpPr>
          <p:sp>
            <p:nvSpPr>
              <p:cNvPr id="1035" name="Google Shape;1035;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5"/>
            <p:cNvGrpSpPr/>
            <p:nvPr/>
          </p:nvGrpSpPr>
          <p:grpSpPr>
            <a:xfrm>
              <a:off x="773875" y="2688875"/>
              <a:ext cx="1485000" cy="297000"/>
              <a:chOff x="773875" y="1797875"/>
              <a:chExt cx="1485000" cy="297000"/>
            </a:xfrm>
          </p:grpSpPr>
          <p:sp>
            <p:nvSpPr>
              <p:cNvPr id="1041" name="Google Shape;1041;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5"/>
            <p:cNvGrpSpPr/>
            <p:nvPr/>
          </p:nvGrpSpPr>
          <p:grpSpPr>
            <a:xfrm>
              <a:off x="773875" y="2985875"/>
              <a:ext cx="1485000" cy="297000"/>
              <a:chOff x="773875" y="1797875"/>
              <a:chExt cx="1485000" cy="297000"/>
            </a:xfrm>
          </p:grpSpPr>
          <p:sp>
            <p:nvSpPr>
              <p:cNvPr id="1047" name="Google Shape;1047;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5" name="Shape 1055"/>
        <p:cNvGrpSpPr/>
        <p:nvPr/>
      </p:nvGrpSpPr>
      <p:grpSpPr>
        <a:xfrm>
          <a:off x="0" y="0"/>
          <a:ext cx="0" cy="0"/>
          <a:chOff x="0" y="0"/>
          <a:chExt cx="0" cy="0"/>
        </a:xfrm>
      </p:grpSpPr>
      <p:grpSp>
        <p:nvGrpSpPr>
          <p:cNvPr id="1056" name="Google Shape;1056;p66"/>
          <p:cNvGrpSpPr/>
          <p:nvPr/>
        </p:nvGrpSpPr>
        <p:grpSpPr>
          <a:xfrm>
            <a:off x="733775" y="1406950"/>
            <a:ext cx="1485000" cy="1485000"/>
            <a:chOff x="773875" y="1797875"/>
            <a:chExt cx="1485000" cy="1485000"/>
          </a:xfrm>
        </p:grpSpPr>
        <p:grpSp>
          <p:nvGrpSpPr>
            <p:cNvPr id="1057" name="Google Shape;1057;p66"/>
            <p:cNvGrpSpPr/>
            <p:nvPr/>
          </p:nvGrpSpPr>
          <p:grpSpPr>
            <a:xfrm>
              <a:off x="773875" y="1797875"/>
              <a:ext cx="1485000" cy="297000"/>
              <a:chOff x="773875" y="1797875"/>
              <a:chExt cx="1485000" cy="297000"/>
            </a:xfrm>
          </p:grpSpPr>
          <p:sp>
            <p:nvSpPr>
              <p:cNvPr id="1058" name="Google Shape;1058;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66"/>
            <p:cNvGrpSpPr/>
            <p:nvPr/>
          </p:nvGrpSpPr>
          <p:grpSpPr>
            <a:xfrm>
              <a:off x="773875" y="2094875"/>
              <a:ext cx="1485000" cy="297000"/>
              <a:chOff x="773875" y="1797875"/>
              <a:chExt cx="1485000" cy="297000"/>
            </a:xfrm>
          </p:grpSpPr>
          <p:sp>
            <p:nvSpPr>
              <p:cNvPr id="1064" name="Google Shape;1064;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66"/>
            <p:cNvGrpSpPr/>
            <p:nvPr/>
          </p:nvGrpSpPr>
          <p:grpSpPr>
            <a:xfrm>
              <a:off x="773875" y="2391875"/>
              <a:ext cx="1485000" cy="297000"/>
              <a:chOff x="773875" y="1797875"/>
              <a:chExt cx="1485000" cy="297000"/>
            </a:xfrm>
          </p:grpSpPr>
          <p:sp>
            <p:nvSpPr>
              <p:cNvPr id="1070" name="Google Shape;1070;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66"/>
            <p:cNvGrpSpPr/>
            <p:nvPr/>
          </p:nvGrpSpPr>
          <p:grpSpPr>
            <a:xfrm>
              <a:off x="773875" y="2688875"/>
              <a:ext cx="1485000" cy="297000"/>
              <a:chOff x="773875" y="1797875"/>
              <a:chExt cx="1485000" cy="297000"/>
            </a:xfrm>
          </p:grpSpPr>
          <p:sp>
            <p:nvSpPr>
              <p:cNvPr id="1076" name="Google Shape;1076;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66"/>
            <p:cNvGrpSpPr/>
            <p:nvPr/>
          </p:nvGrpSpPr>
          <p:grpSpPr>
            <a:xfrm>
              <a:off x="773875" y="2985875"/>
              <a:ext cx="1485000" cy="297000"/>
              <a:chOff x="773875" y="1797875"/>
              <a:chExt cx="1485000" cy="297000"/>
            </a:xfrm>
          </p:grpSpPr>
          <p:sp>
            <p:nvSpPr>
              <p:cNvPr id="1082" name="Google Shape;1082;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 name="Google Shape;1087;p66"/>
          <p:cNvGrpSpPr/>
          <p:nvPr/>
        </p:nvGrpSpPr>
        <p:grpSpPr>
          <a:xfrm>
            <a:off x="733775" y="1406950"/>
            <a:ext cx="891000" cy="891000"/>
            <a:chOff x="773875" y="1797875"/>
            <a:chExt cx="891000" cy="891000"/>
          </a:xfrm>
        </p:grpSpPr>
        <p:grpSp>
          <p:nvGrpSpPr>
            <p:cNvPr id="1088" name="Google Shape;1088;p66"/>
            <p:cNvGrpSpPr/>
            <p:nvPr/>
          </p:nvGrpSpPr>
          <p:grpSpPr>
            <a:xfrm>
              <a:off x="773875" y="1797875"/>
              <a:ext cx="891000" cy="297000"/>
              <a:chOff x="773875" y="1797875"/>
              <a:chExt cx="891000" cy="297000"/>
            </a:xfrm>
          </p:grpSpPr>
          <p:sp>
            <p:nvSpPr>
              <p:cNvPr id="1089" name="Google Shape;1089;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66"/>
            <p:cNvGrpSpPr/>
            <p:nvPr/>
          </p:nvGrpSpPr>
          <p:grpSpPr>
            <a:xfrm>
              <a:off x="773875" y="2094875"/>
              <a:ext cx="891000" cy="297000"/>
              <a:chOff x="773875" y="1797875"/>
              <a:chExt cx="891000" cy="297000"/>
            </a:xfrm>
          </p:grpSpPr>
          <p:sp>
            <p:nvSpPr>
              <p:cNvPr id="1093" name="Google Shape;1093;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66"/>
            <p:cNvGrpSpPr/>
            <p:nvPr/>
          </p:nvGrpSpPr>
          <p:grpSpPr>
            <a:xfrm>
              <a:off x="773875" y="2391875"/>
              <a:ext cx="891000" cy="297000"/>
              <a:chOff x="773875" y="1797875"/>
              <a:chExt cx="891000" cy="297000"/>
            </a:xfrm>
          </p:grpSpPr>
          <p:sp>
            <p:nvSpPr>
              <p:cNvPr id="1097" name="Google Shape;1097;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 name="Google Shape;1100;p66"/>
          <p:cNvGrpSpPr/>
          <p:nvPr/>
        </p:nvGrpSpPr>
        <p:grpSpPr>
          <a:xfrm>
            <a:off x="487550" y="1754850"/>
            <a:ext cx="1485000" cy="1485000"/>
            <a:chOff x="773875" y="1797875"/>
            <a:chExt cx="1485000" cy="1485000"/>
          </a:xfrm>
        </p:grpSpPr>
        <p:grpSp>
          <p:nvGrpSpPr>
            <p:cNvPr id="1101" name="Google Shape;1101;p66"/>
            <p:cNvGrpSpPr/>
            <p:nvPr/>
          </p:nvGrpSpPr>
          <p:grpSpPr>
            <a:xfrm>
              <a:off x="773875" y="1797875"/>
              <a:ext cx="1485000" cy="297000"/>
              <a:chOff x="773875" y="1797875"/>
              <a:chExt cx="1485000" cy="297000"/>
            </a:xfrm>
          </p:grpSpPr>
          <p:sp>
            <p:nvSpPr>
              <p:cNvPr id="1102" name="Google Shape;1102;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66"/>
            <p:cNvGrpSpPr/>
            <p:nvPr/>
          </p:nvGrpSpPr>
          <p:grpSpPr>
            <a:xfrm>
              <a:off x="773875" y="2094875"/>
              <a:ext cx="1485000" cy="297000"/>
              <a:chOff x="773875" y="1797875"/>
              <a:chExt cx="1485000" cy="297000"/>
            </a:xfrm>
          </p:grpSpPr>
          <p:sp>
            <p:nvSpPr>
              <p:cNvPr id="1108" name="Google Shape;1108;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66"/>
            <p:cNvGrpSpPr/>
            <p:nvPr/>
          </p:nvGrpSpPr>
          <p:grpSpPr>
            <a:xfrm>
              <a:off x="773875" y="2391875"/>
              <a:ext cx="1485000" cy="297000"/>
              <a:chOff x="773875" y="1797875"/>
              <a:chExt cx="1485000" cy="297000"/>
            </a:xfrm>
          </p:grpSpPr>
          <p:sp>
            <p:nvSpPr>
              <p:cNvPr id="1114" name="Google Shape;1114;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66"/>
            <p:cNvGrpSpPr/>
            <p:nvPr/>
          </p:nvGrpSpPr>
          <p:grpSpPr>
            <a:xfrm>
              <a:off x="773875" y="2688875"/>
              <a:ext cx="1485000" cy="297000"/>
              <a:chOff x="773875" y="1797875"/>
              <a:chExt cx="1485000" cy="297000"/>
            </a:xfrm>
          </p:grpSpPr>
          <p:sp>
            <p:nvSpPr>
              <p:cNvPr id="1120" name="Google Shape;1120;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66"/>
            <p:cNvGrpSpPr/>
            <p:nvPr/>
          </p:nvGrpSpPr>
          <p:grpSpPr>
            <a:xfrm>
              <a:off x="773875" y="2985875"/>
              <a:ext cx="1485000" cy="297000"/>
              <a:chOff x="773875" y="1797875"/>
              <a:chExt cx="1485000" cy="297000"/>
            </a:xfrm>
          </p:grpSpPr>
          <p:sp>
            <p:nvSpPr>
              <p:cNvPr id="1126" name="Google Shape;1126;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 name="Google Shape;1131;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1132" name="Google Shape;1132;p66"/>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1133" name="Google Shape;1133;p66"/>
          <p:cNvGrpSpPr/>
          <p:nvPr/>
        </p:nvGrpSpPr>
        <p:grpSpPr>
          <a:xfrm>
            <a:off x="3559575" y="2079275"/>
            <a:ext cx="891000" cy="891000"/>
            <a:chOff x="773875" y="1797875"/>
            <a:chExt cx="891000" cy="891000"/>
          </a:xfrm>
        </p:grpSpPr>
        <p:grpSp>
          <p:nvGrpSpPr>
            <p:cNvPr id="1134" name="Google Shape;1134;p66"/>
            <p:cNvGrpSpPr/>
            <p:nvPr/>
          </p:nvGrpSpPr>
          <p:grpSpPr>
            <a:xfrm>
              <a:off x="773875" y="1797875"/>
              <a:ext cx="891000" cy="297000"/>
              <a:chOff x="773875" y="1797875"/>
              <a:chExt cx="891000" cy="297000"/>
            </a:xfrm>
          </p:grpSpPr>
          <p:sp>
            <p:nvSpPr>
              <p:cNvPr id="1135" name="Google Shape;1135;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66"/>
            <p:cNvGrpSpPr/>
            <p:nvPr/>
          </p:nvGrpSpPr>
          <p:grpSpPr>
            <a:xfrm>
              <a:off x="773875" y="2094875"/>
              <a:ext cx="891000" cy="297000"/>
              <a:chOff x="773875" y="1797875"/>
              <a:chExt cx="891000" cy="297000"/>
            </a:xfrm>
          </p:grpSpPr>
          <p:sp>
            <p:nvSpPr>
              <p:cNvPr id="1139" name="Google Shape;1139;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6"/>
            <p:cNvGrpSpPr/>
            <p:nvPr/>
          </p:nvGrpSpPr>
          <p:grpSpPr>
            <a:xfrm>
              <a:off x="773875" y="2391875"/>
              <a:ext cx="891000" cy="297000"/>
              <a:chOff x="773875" y="1797875"/>
              <a:chExt cx="891000" cy="297000"/>
            </a:xfrm>
          </p:grpSpPr>
          <p:sp>
            <p:nvSpPr>
              <p:cNvPr id="1143" name="Google Shape;1143;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6" name="Google Shape;1146;p66"/>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3 channel: f x f X 3</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147" name="Google Shape;1147;p66"/>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3 channel: n-f+1 x n-f+1 X 1</a:t>
            </a:r>
            <a:endParaRPr sz="1800"/>
          </a:p>
          <a:p>
            <a:pPr indent="0" lvl="0" marL="0" rtl="0" algn="l">
              <a:spcBef>
                <a:spcPts val="0"/>
              </a:spcBef>
              <a:spcAft>
                <a:spcPts val="0"/>
              </a:spcAft>
              <a:buNone/>
            </a:pPr>
            <a:r>
              <a:t/>
            </a:r>
            <a:endParaRPr sz="1800"/>
          </a:p>
        </p:txBody>
      </p:sp>
      <p:grpSp>
        <p:nvGrpSpPr>
          <p:cNvPr id="1148" name="Google Shape;1148;p66"/>
          <p:cNvGrpSpPr/>
          <p:nvPr/>
        </p:nvGrpSpPr>
        <p:grpSpPr>
          <a:xfrm>
            <a:off x="7886625" y="1574975"/>
            <a:ext cx="891000" cy="891000"/>
            <a:chOff x="773875" y="1797875"/>
            <a:chExt cx="891000" cy="891000"/>
          </a:xfrm>
        </p:grpSpPr>
        <p:grpSp>
          <p:nvGrpSpPr>
            <p:cNvPr id="1149" name="Google Shape;1149;p66"/>
            <p:cNvGrpSpPr/>
            <p:nvPr/>
          </p:nvGrpSpPr>
          <p:grpSpPr>
            <a:xfrm>
              <a:off x="773875" y="1797875"/>
              <a:ext cx="891000" cy="297000"/>
              <a:chOff x="773875" y="1797875"/>
              <a:chExt cx="891000" cy="297000"/>
            </a:xfrm>
          </p:grpSpPr>
          <p:sp>
            <p:nvSpPr>
              <p:cNvPr id="1150" name="Google Shape;1150;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66"/>
            <p:cNvGrpSpPr/>
            <p:nvPr/>
          </p:nvGrpSpPr>
          <p:grpSpPr>
            <a:xfrm>
              <a:off x="773875" y="2094875"/>
              <a:ext cx="891000" cy="297000"/>
              <a:chOff x="773875" y="1797875"/>
              <a:chExt cx="891000" cy="297000"/>
            </a:xfrm>
          </p:grpSpPr>
          <p:sp>
            <p:nvSpPr>
              <p:cNvPr id="1154" name="Google Shape;1154;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66"/>
            <p:cNvGrpSpPr/>
            <p:nvPr/>
          </p:nvGrpSpPr>
          <p:grpSpPr>
            <a:xfrm>
              <a:off x="773875" y="2391875"/>
              <a:ext cx="891000" cy="297000"/>
              <a:chOff x="773875" y="1797875"/>
              <a:chExt cx="891000" cy="297000"/>
            </a:xfrm>
          </p:grpSpPr>
          <p:sp>
            <p:nvSpPr>
              <p:cNvPr id="1158" name="Google Shape;1158;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 name="Google Shape;1161;p66"/>
          <p:cNvGrpSpPr/>
          <p:nvPr/>
        </p:nvGrpSpPr>
        <p:grpSpPr>
          <a:xfrm>
            <a:off x="311700" y="2079275"/>
            <a:ext cx="1485000" cy="1485000"/>
            <a:chOff x="773875" y="1797875"/>
            <a:chExt cx="1485000" cy="1485000"/>
          </a:xfrm>
        </p:grpSpPr>
        <p:grpSp>
          <p:nvGrpSpPr>
            <p:cNvPr id="1162" name="Google Shape;1162;p66"/>
            <p:cNvGrpSpPr/>
            <p:nvPr/>
          </p:nvGrpSpPr>
          <p:grpSpPr>
            <a:xfrm>
              <a:off x="773875" y="1797875"/>
              <a:ext cx="1485000" cy="297000"/>
              <a:chOff x="773875" y="1797875"/>
              <a:chExt cx="1485000" cy="297000"/>
            </a:xfrm>
          </p:grpSpPr>
          <p:sp>
            <p:nvSpPr>
              <p:cNvPr id="1163" name="Google Shape;1163;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66"/>
            <p:cNvGrpSpPr/>
            <p:nvPr/>
          </p:nvGrpSpPr>
          <p:grpSpPr>
            <a:xfrm>
              <a:off x="773875" y="2094875"/>
              <a:ext cx="1485000" cy="297000"/>
              <a:chOff x="773875" y="1797875"/>
              <a:chExt cx="1485000" cy="297000"/>
            </a:xfrm>
          </p:grpSpPr>
          <p:sp>
            <p:nvSpPr>
              <p:cNvPr id="1169" name="Google Shape;1169;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66"/>
            <p:cNvGrpSpPr/>
            <p:nvPr/>
          </p:nvGrpSpPr>
          <p:grpSpPr>
            <a:xfrm>
              <a:off x="773875" y="2391875"/>
              <a:ext cx="1485000" cy="297000"/>
              <a:chOff x="773875" y="1797875"/>
              <a:chExt cx="1485000" cy="297000"/>
            </a:xfrm>
          </p:grpSpPr>
          <p:sp>
            <p:nvSpPr>
              <p:cNvPr id="1175" name="Google Shape;1175;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66"/>
            <p:cNvGrpSpPr/>
            <p:nvPr/>
          </p:nvGrpSpPr>
          <p:grpSpPr>
            <a:xfrm>
              <a:off x="773875" y="2688875"/>
              <a:ext cx="1485000" cy="297000"/>
              <a:chOff x="773875" y="1797875"/>
              <a:chExt cx="1485000" cy="297000"/>
            </a:xfrm>
          </p:grpSpPr>
          <p:sp>
            <p:nvSpPr>
              <p:cNvPr id="1181" name="Google Shape;1181;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66"/>
            <p:cNvGrpSpPr/>
            <p:nvPr/>
          </p:nvGrpSpPr>
          <p:grpSpPr>
            <a:xfrm>
              <a:off x="773875" y="2985875"/>
              <a:ext cx="1485000" cy="297000"/>
              <a:chOff x="773875" y="1797875"/>
              <a:chExt cx="1485000" cy="297000"/>
            </a:xfrm>
          </p:grpSpPr>
          <p:sp>
            <p:nvSpPr>
              <p:cNvPr id="1187" name="Google Shape;1187;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 name="Google Shape;1192;p66"/>
          <p:cNvGrpSpPr/>
          <p:nvPr/>
        </p:nvGrpSpPr>
        <p:grpSpPr>
          <a:xfrm>
            <a:off x="3368050" y="2376275"/>
            <a:ext cx="891000" cy="891000"/>
            <a:chOff x="773875" y="1797875"/>
            <a:chExt cx="891000" cy="891000"/>
          </a:xfrm>
        </p:grpSpPr>
        <p:grpSp>
          <p:nvGrpSpPr>
            <p:cNvPr id="1193" name="Google Shape;1193;p66"/>
            <p:cNvGrpSpPr/>
            <p:nvPr/>
          </p:nvGrpSpPr>
          <p:grpSpPr>
            <a:xfrm>
              <a:off x="773875" y="1797875"/>
              <a:ext cx="891000" cy="297000"/>
              <a:chOff x="773875" y="1797875"/>
              <a:chExt cx="891000" cy="297000"/>
            </a:xfrm>
          </p:grpSpPr>
          <p:sp>
            <p:nvSpPr>
              <p:cNvPr id="1194" name="Google Shape;1194;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66"/>
            <p:cNvGrpSpPr/>
            <p:nvPr/>
          </p:nvGrpSpPr>
          <p:grpSpPr>
            <a:xfrm>
              <a:off x="773875" y="2094875"/>
              <a:ext cx="891000" cy="297000"/>
              <a:chOff x="773875" y="1797875"/>
              <a:chExt cx="891000" cy="297000"/>
            </a:xfrm>
          </p:grpSpPr>
          <p:sp>
            <p:nvSpPr>
              <p:cNvPr id="1198" name="Google Shape;1198;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66"/>
            <p:cNvGrpSpPr/>
            <p:nvPr/>
          </p:nvGrpSpPr>
          <p:grpSpPr>
            <a:xfrm>
              <a:off x="773875" y="2391875"/>
              <a:ext cx="891000" cy="297000"/>
              <a:chOff x="773875" y="1797875"/>
              <a:chExt cx="891000" cy="297000"/>
            </a:xfrm>
          </p:grpSpPr>
          <p:sp>
            <p:nvSpPr>
              <p:cNvPr id="1202" name="Google Shape;1202;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 name="Google Shape;1205;p66"/>
          <p:cNvGrpSpPr/>
          <p:nvPr/>
        </p:nvGrpSpPr>
        <p:grpSpPr>
          <a:xfrm>
            <a:off x="3129600" y="2630300"/>
            <a:ext cx="891000" cy="891000"/>
            <a:chOff x="773875" y="1797875"/>
            <a:chExt cx="891000" cy="891000"/>
          </a:xfrm>
        </p:grpSpPr>
        <p:grpSp>
          <p:nvGrpSpPr>
            <p:cNvPr id="1206" name="Google Shape;1206;p66"/>
            <p:cNvGrpSpPr/>
            <p:nvPr/>
          </p:nvGrpSpPr>
          <p:grpSpPr>
            <a:xfrm>
              <a:off x="773875" y="1797875"/>
              <a:ext cx="891000" cy="297000"/>
              <a:chOff x="773875" y="1797875"/>
              <a:chExt cx="891000" cy="297000"/>
            </a:xfrm>
          </p:grpSpPr>
          <p:sp>
            <p:nvSpPr>
              <p:cNvPr id="1207" name="Google Shape;1207;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66"/>
            <p:cNvGrpSpPr/>
            <p:nvPr/>
          </p:nvGrpSpPr>
          <p:grpSpPr>
            <a:xfrm>
              <a:off x="773875" y="2094875"/>
              <a:ext cx="891000" cy="297000"/>
              <a:chOff x="773875" y="1797875"/>
              <a:chExt cx="891000" cy="297000"/>
            </a:xfrm>
          </p:grpSpPr>
          <p:sp>
            <p:nvSpPr>
              <p:cNvPr id="1211" name="Google Shape;1211;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66"/>
            <p:cNvGrpSpPr/>
            <p:nvPr/>
          </p:nvGrpSpPr>
          <p:grpSpPr>
            <a:xfrm>
              <a:off x="773875" y="2391875"/>
              <a:ext cx="891000" cy="297000"/>
              <a:chOff x="773875" y="1797875"/>
              <a:chExt cx="891000" cy="297000"/>
            </a:xfrm>
          </p:grpSpPr>
          <p:sp>
            <p:nvSpPr>
              <p:cNvPr id="1215" name="Google Shape;1215;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 name="Google Shape;1218;p66"/>
          <p:cNvGrpSpPr/>
          <p:nvPr/>
        </p:nvGrpSpPr>
        <p:grpSpPr>
          <a:xfrm>
            <a:off x="6737200" y="1574975"/>
            <a:ext cx="891000" cy="891000"/>
            <a:chOff x="773875" y="1797875"/>
            <a:chExt cx="891000" cy="891000"/>
          </a:xfrm>
        </p:grpSpPr>
        <p:grpSp>
          <p:nvGrpSpPr>
            <p:cNvPr id="1219" name="Google Shape;1219;p66"/>
            <p:cNvGrpSpPr/>
            <p:nvPr/>
          </p:nvGrpSpPr>
          <p:grpSpPr>
            <a:xfrm>
              <a:off x="773875" y="1797875"/>
              <a:ext cx="891000" cy="297000"/>
              <a:chOff x="773875" y="1797875"/>
              <a:chExt cx="891000" cy="297000"/>
            </a:xfrm>
          </p:grpSpPr>
          <p:sp>
            <p:nvSpPr>
              <p:cNvPr id="1220" name="Google Shape;1220;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66"/>
            <p:cNvGrpSpPr/>
            <p:nvPr/>
          </p:nvGrpSpPr>
          <p:grpSpPr>
            <a:xfrm>
              <a:off x="773875" y="2094875"/>
              <a:ext cx="891000" cy="297000"/>
              <a:chOff x="773875" y="1797875"/>
              <a:chExt cx="891000" cy="297000"/>
            </a:xfrm>
          </p:grpSpPr>
          <p:sp>
            <p:nvSpPr>
              <p:cNvPr id="1224" name="Google Shape;1224;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66"/>
            <p:cNvGrpSpPr/>
            <p:nvPr/>
          </p:nvGrpSpPr>
          <p:grpSpPr>
            <a:xfrm>
              <a:off x="773875" y="2391875"/>
              <a:ext cx="891000" cy="297000"/>
              <a:chOff x="773875" y="1797875"/>
              <a:chExt cx="891000" cy="297000"/>
            </a:xfrm>
          </p:grpSpPr>
          <p:sp>
            <p:nvSpPr>
              <p:cNvPr id="1228" name="Google Shape;1228;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1" name="Google Shape;1231;p66"/>
          <p:cNvGrpSpPr/>
          <p:nvPr/>
        </p:nvGrpSpPr>
        <p:grpSpPr>
          <a:xfrm>
            <a:off x="5654550" y="1574975"/>
            <a:ext cx="891000" cy="891000"/>
            <a:chOff x="773875" y="1797875"/>
            <a:chExt cx="891000" cy="891000"/>
          </a:xfrm>
        </p:grpSpPr>
        <p:grpSp>
          <p:nvGrpSpPr>
            <p:cNvPr id="1232" name="Google Shape;1232;p66"/>
            <p:cNvGrpSpPr/>
            <p:nvPr/>
          </p:nvGrpSpPr>
          <p:grpSpPr>
            <a:xfrm>
              <a:off x="773875" y="1797875"/>
              <a:ext cx="891000" cy="297000"/>
              <a:chOff x="773875" y="1797875"/>
              <a:chExt cx="891000" cy="297000"/>
            </a:xfrm>
          </p:grpSpPr>
          <p:sp>
            <p:nvSpPr>
              <p:cNvPr id="1233" name="Google Shape;1233;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66"/>
            <p:cNvGrpSpPr/>
            <p:nvPr/>
          </p:nvGrpSpPr>
          <p:grpSpPr>
            <a:xfrm>
              <a:off x="773875" y="2094875"/>
              <a:ext cx="891000" cy="297000"/>
              <a:chOff x="773875" y="1797875"/>
              <a:chExt cx="891000" cy="297000"/>
            </a:xfrm>
          </p:grpSpPr>
          <p:sp>
            <p:nvSpPr>
              <p:cNvPr id="1237" name="Google Shape;1237;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66"/>
            <p:cNvGrpSpPr/>
            <p:nvPr/>
          </p:nvGrpSpPr>
          <p:grpSpPr>
            <a:xfrm>
              <a:off x="773875" y="2391875"/>
              <a:ext cx="891000" cy="297000"/>
              <a:chOff x="773875" y="1797875"/>
              <a:chExt cx="891000" cy="297000"/>
            </a:xfrm>
          </p:grpSpPr>
          <p:sp>
            <p:nvSpPr>
              <p:cNvPr id="1241" name="Google Shape;1241;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44" name="Google Shape;1244;p66"/>
          <p:cNvSpPr/>
          <p:nvPr/>
        </p:nvSpPr>
        <p:spPr>
          <a:xfrm>
            <a:off x="6581800" y="196985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6"/>
          <p:cNvSpPr/>
          <p:nvPr/>
        </p:nvSpPr>
        <p:spPr>
          <a:xfrm>
            <a:off x="7648600" y="196985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 name="Google Shape;1246;p66"/>
          <p:cNvGrpSpPr/>
          <p:nvPr/>
        </p:nvGrpSpPr>
        <p:grpSpPr>
          <a:xfrm>
            <a:off x="6757600" y="2931175"/>
            <a:ext cx="891000" cy="891000"/>
            <a:chOff x="773875" y="1797875"/>
            <a:chExt cx="891000" cy="891000"/>
          </a:xfrm>
        </p:grpSpPr>
        <p:grpSp>
          <p:nvGrpSpPr>
            <p:cNvPr id="1247" name="Google Shape;1247;p66"/>
            <p:cNvGrpSpPr/>
            <p:nvPr/>
          </p:nvGrpSpPr>
          <p:grpSpPr>
            <a:xfrm>
              <a:off x="773875" y="1797875"/>
              <a:ext cx="891000" cy="297000"/>
              <a:chOff x="773875" y="1797875"/>
              <a:chExt cx="891000" cy="297000"/>
            </a:xfrm>
          </p:grpSpPr>
          <p:sp>
            <p:nvSpPr>
              <p:cNvPr id="1248" name="Google Shape;1248;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66"/>
            <p:cNvGrpSpPr/>
            <p:nvPr/>
          </p:nvGrpSpPr>
          <p:grpSpPr>
            <a:xfrm>
              <a:off x="773875" y="2094875"/>
              <a:ext cx="891000" cy="297000"/>
              <a:chOff x="773875" y="1797875"/>
              <a:chExt cx="891000" cy="297000"/>
            </a:xfrm>
          </p:grpSpPr>
          <p:sp>
            <p:nvSpPr>
              <p:cNvPr id="1252" name="Google Shape;1252;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66"/>
            <p:cNvGrpSpPr/>
            <p:nvPr/>
          </p:nvGrpSpPr>
          <p:grpSpPr>
            <a:xfrm>
              <a:off x="773875" y="2391875"/>
              <a:ext cx="891000" cy="297000"/>
              <a:chOff x="773875" y="1797875"/>
              <a:chExt cx="891000" cy="297000"/>
            </a:xfrm>
          </p:grpSpPr>
          <p:sp>
            <p:nvSpPr>
              <p:cNvPr id="1256" name="Google Shape;1256;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2" name="Shape 1262"/>
        <p:cNvGrpSpPr/>
        <p:nvPr/>
      </p:nvGrpSpPr>
      <p:grpSpPr>
        <a:xfrm>
          <a:off x="0" y="0"/>
          <a:ext cx="0" cy="0"/>
          <a:chOff x="0" y="0"/>
          <a:chExt cx="0" cy="0"/>
        </a:xfrm>
      </p:grpSpPr>
      <p:grpSp>
        <p:nvGrpSpPr>
          <p:cNvPr id="1263" name="Google Shape;1263;p67"/>
          <p:cNvGrpSpPr/>
          <p:nvPr/>
        </p:nvGrpSpPr>
        <p:grpSpPr>
          <a:xfrm>
            <a:off x="733775" y="1406950"/>
            <a:ext cx="1485000" cy="1485000"/>
            <a:chOff x="773875" y="1797875"/>
            <a:chExt cx="1485000" cy="1485000"/>
          </a:xfrm>
        </p:grpSpPr>
        <p:grpSp>
          <p:nvGrpSpPr>
            <p:cNvPr id="1264" name="Google Shape;1264;p67"/>
            <p:cNvGrpSpPr/>
            <p:nvPr/>
          </p:nvGrpSpPr>
          <p:grpSpPr>
            <a:xfrm>
              <a:off x="773875" y="1797875"/>
              <a:ext cx="1485000" cy="297000"/>
              <a:chOff x="773875" y="1797875"/>
              <a:chExt cx="1485000" cy="297000"/>
            </a:xfrm>
          </p:grpSpPr>
          <p:sp>
            <p:nvSpPr>
              <p:cNvPr id="1265" name="Google Shape;1265;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67"/>
            <p:cNvGrpSpPr/>
            <p:nvPr/>
          </p:nvGrpSpPr>
          <p:grpSpPr>
            <a:xfrm>
              <a:off x="773875" y="2094875"/>
              <a:ext cx="1485000" cy="297000"/>
              <a:chOff x="773875" y="1797875"/>
              <a:chExt cx="1485000" cy="297000"/>
            </a:xfrm>
          </p:grpSpPr>
          <p:sp>
            <p:nvSpPr>
              <p:cNvPr id="1271" name="Google Shape;1271;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67"/>
            <p:cNvGrpSpPr/>
            <p:nvPr/>
          </p:nvGrpSpPr>
          <p:grpSpPr>
            <a:xfrm>
              <a:off x="773875" y="2391875"/>
              <a:ext cx="1485000" cy="297000"/>
              <a:chOff x="773875" y="1797875"/>
              <a:chExt cx="1485000" cy="297000"/>
            </a:xfrm>
          </p:grpSpPr>
          <p:sp>
            <p:nvSpPr>
              <p:cNvPr id="1277" name="Google Shape;1277;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67"/>
            <p:cNvGrpSpPr/>
            <p:nvPr/>
          </p:nvGrpSpPr>
          <p:grpSpPr>
            <a:xfrm>
              <a:off x="773875" y="2688875"/>
              <a:ext cx="1485000" cy="297000"/>
              <a:chOff x="773875" y="1797875"/>
              <a:chExt cx="1485000" cy="297000"/>
            </a:xfrm>
          </p:grpSpPr>
          <p:sp>
            <p:nvSpPr>
              <p:cNvPr id="1283" name="Google Shape;1283;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67"/>
            <p:cNvGrpSpPr/>
            <p:nvPr/>
          </p:nvGrpSpPr>
          <p:grpSpPr>
            <a:xfrm>
              <a:off x="773875" y="2985875"/>
              <a:ext cx="1485000" cy="297000"/>
              <a:chOff x="773875" y="1797875"/>
              <a:chExt cx="1485000" cy="297000"/>
            </a:xfrm>
          </p:grpSpPr>
          <p:sp>
            <p:nvSpPr>
              <p:cNvPr id="1289" name="Google Shape;1289;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4" name="Google Shape;1294;p67"/>
          <p:cNvGrpSpPr/>
          <p:nvPr/>
        </p:nvGrpSpPr>
        <p:grpSpPr>
          <a:xfrm>
            <a:off x="733775" y="1406950"/>
            <a:ext cx="891000" cy="891000"/>
            <a:chOff x="773875" y="1797875"/>
            <a:chExt cx="891000" cy="891000"/>
          </a:xfrm>
        </p:grpSpPr>
        <p:grpSp>
          <p:nvGrpSpPr>
            <p:cNvPr id="1295" name="Google Shape;1295;p67"/>
            <p:cNvGrpSpPr/>
            <p:nvPr/>
          </p:nvGrpSpPr>
          <p:grpSpPr>
            <a:xfrm>
              <a:off x="773875" y="1797875"/>
              <a:ext cx="891000" cy="297000"/>
              <a:chOff x="773875" y="1797875"/>
              <a:chExt cx="891000" cy="297000"/>
            </a:xfrm>
          </p:grpSpPr>
          <p:sp>
            <p:nvSpPr>
              <p:cNvPr id="1296" name="Google Shape;1296;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67"/>
            <p:cNvGrpSpPr/>
            <p:nvPr/>
          </p:nvGrpSpPr>
          <p:grpSpPr>
            <a:xfrm>
              <a:off x="773875" y="2094875"/>
              <a:ext cx="891000" cy="297000"/>
              <a:chOff x="773875" y="1797875"/>
              <a:chExt cx="891000" cy="297000"/>
            </a:xfrm>
          </p:grpSpPr>
          <p:sp>
            <p:nvSpPr>
              <p:cNvPr id="1300" name="Google Shape;1300;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67"/>
            <p:cNvGrpSpPr/>
            <p:nvPr/>
          </p:nvGrpSpPr>
          <p:grpSpPr>
            <a:xfrm>
              <a:off x="773875" y="2391875"/>
              <a:ext cx="891000" cy="297000"/>
              <a:chOff x="773875" y="1797875"/>
              <a:chExt cx="891000" cy="297000"/>
            </a:xfrm>
          </p:grpSpPr>
          <p:sp>
            <p:nvSpPr>
              <p:cNvPr id="1304" name="Google Shape;1304;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 name="Google Shape;1307;p67"/>
          <p:cNvGrpSpPr/>
          <p:nvPr/>
        </p:nvGrpSpPr>
        <p:grpSpPr>
          <a:xfrm>
            <a:off x="487550" y="1754850"/>
            <a:ext cx="1485000" cy="1485000"/>
            <a:chOff x="773875" y="1797875"/>
            <a:chExt cx="1485000" cy="1485000"/>
          </a:xfrm>
        </p:grpSpPr>
        <p:grpSp>
          <p:nvGrpSpPr>
            <p:cNvPr id="1308" name="Google Shape;1308;p67"/>
            <p:cNvGrpSpPr/>
            <p:nvPr/>
          </p:nvGrpSpPr>
          <p:grpSpPr>
            <a:xfrm>
              <a:off x="773875" y="1797875"/>
              <a:ext cx="1485000" cy="297000"/>
              <a:chOff x="773875" y="1797875"/>
              <a:chExt cx="1485000" cy="297000"/>
            </a:xfrm>
          </p:grpSpPr>
          <p:sp>
            <p:nvSpPr>
              <p:cNvPr id="1309" name="Google Shape;1309;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7"/>
            <p:cNvGrpSpPr/>
            <p:nvPr/>
          </p:nvGrpSpPr>
          <p:grpSpPr>
            <a:xfrm>
              <a:off x="773875" y="2094875"/>
              <a:ext cx="1485000" cy="297000"/>
              <a:chOff x="773875" y="1797875"/>
              <a:chExt cx="1485000" cy="297000"/>
            </a:xfrm>
          </p:grpSpPr>
          <p:sp>
            <p:nvSpPr>
              <p:cNvPr id="1315" name="Google Shape;1315;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7"/>
            <p:cNvGrpSpPr/>
            <p:nvPr/>
          </p:nvGrpSpPr>
          <p:grpSpPr>
            <a:xfrm>
              <a:off x="773875" y="2391875"/>
              <a:ext cx="1485000" cy="297000"/>
              <a:chOff x="773875" y="1797875"/>
              <a:chExt cx="1485000" cy="297000"/>
            </a:xfrm>
          </p:grpSpPr>
          <p:sp>
            <p:nvSpPr>
              <p:cNvPr id="1321" name="Google Shape;1321;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67"/>
            <p:cNvGrpSpPr/>
            <p:nvPr/>
          </p:nvGrpSpPr>
          <p:grpSpPr>
            <a:xfrm>
              <a:off x="773875" y="2688875"/>
              <a:ext cx="1485000" cy="297000"/>
              <a:chOff x="773875" y="1797875"/>
              <a:chExt cx="1485000" cy="297000"/>
            </a:xfrm>
          </p:grpSpPr>
          <p:sp>
            <p:nvSpPr>
              <p:cNvPr id="1327" name="Google Shape;1327;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67"/>
            <p:cNvGrpSpPr/>
            <p:nvPr/>
          </p:nvGrpSpPr>
          <p:grpSpPr>
            <a:xfrm>
              <a:off x="773875" y="2985875"/>
              <a:ext cx="1485000" cy="297000"/>
              <a:chOff x="773875" y="1797875"/>
              <a:chExt cx="1485000" cy="297000"/>
            </a:xfrm>
          </p:grpSpPr>
          <p:sp>
            <p:nvSpPr>
              <p:cNvPr id="1333" name="Google Shape;1333;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8" name="Google Shape;1338;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Non-linearity</a:t>
            </a:r>
            <a:endParaRPr/>
          </a:p>
          <a:p>
            <a:pPr indent="0" lvl="0" marL="0" rtl="0" algn="l">
              <a:spcBef>
                <a:spcPts val="0"/>
              </a:spcBef>
              <a:spcAft>
                <a:spcPts val="0"/>
              </a:spcAft>
              <a:buNone/>
            </a:pPr>
            <a:r>
              <a:t/>
            </a:r>
            <a:endParaRPr sz="1200"/>
          </a:p>
        </p:txBody>
      </p:sp>
      <p:sp>
        <p:nvSpPr>
          <p:cNvPr id="1339" name="Google Shape;1339;p67"/>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1340" name="Google Shape;1340;p67"/>
          <p:cNvGrpSpPr/>
          <p:nvPr/>
        </p:nvGrpSpPr>
        <p:grpSpPr>
          <a:xfrm>
            <a:off x="3559575" y="2079275"/>
            <a:ext cx="891000" cy="891000"/>
            <a:chOff x="773875" y="1797875"/>
            <a:chExt cx="891000" cy="891000"/>
          </a:xfrm>
        </p:grpSpPr>
        <p:grpSp>
          <p:nvGrpSpPr>
            <p:cNvPr id="1341" name="Google Shape;1341;p67"/>
            <p:cNvGrpSpPr/>
            <p:nvPr/>
          </p:nvGrpSpPr>
          <p:grpSpPr>
            <a:xfrm>
              <a:off x="773875" y="1797875"/>
              <a:ext cx="891000" cy="297000"/>
              <a:chOff x="773875" y="1797875"/>
              <a:chExt cx="891000" cy="297000"/>
            </a:xfrm>
          </p:grpSpPr>
          <p:sp>
            <p:nvSpPr>
              <p:cNvPr id="1342" name="Google Shape;1342;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7"/>
            <p:cNvGrpSpPr/>
            <p:nvPr/>
          </p:nvGrpSpPr>
          <p:grpSpPr>
            <a:xfrm>
              <a:off x="773875" y="2094875"/>
              <a:ext cx="891000" cy="297000"/>
              <a:chOff x="773875" y="1797875"/>
              <a:chExt cx="891000" cy="297000"/>
            </a:xfrm>
          </p:grpSpPr>
          <p:sp>
            <p:nvSpPr>
              <p:cNvPr id="1346" name="Google Shape;1346;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67"/>
            <p:cNvGrpSpPr/>
            <p:nvPr/>
          </p:nvGrpSpPr>
          <p:grpSpPr>
            <a:xfrm>
              <a:off x="773875" y="2391875"/>
              <a:ext cx="891000" cy="297000"/>
              <a:chOff x="773875" y="1797875"/>
              <a:chExt cx="891000" cy="297000"/>
            </a:xfrm>
          </p:grpSpPr>
          <p:sp>
            <p:nvSpPr>
              <p:cNvPr id="1350" name="Google Shape;1350;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3" name="Google Shape;1353;p67"/>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3 channel: f x f X 3</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354" name="Google Shape;1354;p67"/>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Activation </a:t>
            </a:r>
            <a:r>
              <a:rPr lang="en" sz="1800"/>
              <a:t>Output for 3 channel: n-f+1 x n-f+1 X 1</a:t>
            </a:r>
            <a:endParaRPr sz="1800"/>
          </a:p>
          <a:p>
            <a:pPr indent="0" lvl="0" marL="0" rtl="0" algn="l">
              <a:spcBef>
                <a:spcPts val="0"/>
              </a:spcBef>
              <a:spcAft>
                <a:spcPts val="0"/>
              </a:spcAft>
              <a:buNone/>
            </a:pPr>
            <a:r>
              <a:t/>
            </a:r>
            <a:endParaRPr sz="1800"/>
          </a:p>
        </p:txBody>
      </p:sp>
      <p:grpSp>
        <p:nvGrpSpPr>
          <p:cNvPr id="1355" name="Google Shape;1355;p67"/>
          <p:cNvGrpSpPr/>
          <p:nvPr/>
        </p:nvGrpSpPr>
        <p:grpSpPr>
          <a:xfrm>
            <a:off x="8062475" y="527525"/>
            <a:ext cx="891000" cy="891000"/>
            <a:chOff x="773875" y="1797875"/>
            <a:chExt cx="891000" cy="891000"/>
          </a:xfrm>
        </p:grpSpPr>
        <p:grpSp>
          <p:nvGrpSpPr>
            <p:cNvPr id="1356" name="Google Shape;1356;p67"/>
            <p:cNvGrpSpPr/>
            <p:nvPr/>
          </p:nvGrpSpPr>
          <p:grpSpPr>
            <a:xfrm>
              <a:off x="773875" y="1797875"/>
              <a:ext cx="891000" cy="297000"/>
              <a:chOff x="773875" y="1797875"/>
              <a:chExt cx="891000" cy="297000"/>
            </a:xfrm>
          </p:grpSpPr>
          <p:sp>
            <p:nvSpPr>
              <p:cNvPr id="1357" name="Google Shape;1357;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7"/>
            <p:cNvGrpSpPr/>
            <p:nvPr/>
          </p:nvGrpSpPr>
          <p:grpSpPr>
            <a:xfrm>
              <a:off x="773875" y="2094875"/>
              <a:ext cx="891000" cy="297000"/>
              <a:chOff x="773875" y="1797875"/>
              <a:chExt cx="891000" cy="297000"/>
            </a:xfrm>
          </p:grpSpPr>
          <p:sp>
            <p:nvSpPr>
              <p:cNvPr id="1361" name="Google Shape;1361;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67"/>
            <p:cNvGrpSpPr/>
            <p:nvPr/>
          </p:nvGrpSpPr>
          <p:grpSpPr>
            <a:xfrm>
              <a:off x="773875" y="2391875"/>
              <a:ext cx="891000" cy="297000"/>
              <a:chOff x="773875" y="1797875"/>
              <a:chExt cx="891000" cy="297000"/>
            </a:xfrm>
          </p:grpSpPr>
          <p:sp>
            <p:nvSpPr>
              <p:cNvPr id="1365" name="Google Shape;1365;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8" name="Google Shape;1368;p67"/>
          <p:cNvGrpSpPr/>
          <p:nvPr/>
        </p:nvGrpSpPr>
        <p:grpSpPr>
          <a:xfrm>
            <a:off x="311700" y="2079275"/>
            <a:ext cx="1485000" cy="1485000"/>
            <a:chOff x="773875" y="1797875"/>
            <a:chExt cx="1485000" cy="1485000"/>
          </a:xfrm>
        </p:grpSpPr>
        <p:grpSp>
          <p:nvGrpSpPr>
            <p:cNvPr id="1369" name="Google Shape;1369;p67"/>
            <p:cNvGrpSpPr/>
            <p:nvPr/>
          </p:nvGrpSpPr>
          <p:grpSpPr>
            <a:xfrm>
              <a:off x="773875" y="1797875"/>
              <a:ext cx="1485000" cy="297000"/>
              <a:chOff x="773875" y="1797875"/>
              <a:chExt cx="1485000" cy="297000"/>
            </a:xfrm>
          </p:grpSpPr>
          <p:sp>
            <p:nvSpPr>
              <p:cNvPr id="1370" name="Google Shape;1370;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67"/>
            <p:cNvGrpSpPr/>
            <p:nvPr/>
          </p:nvGrpSpPr>
          <p:grpSpPr>
            <a:xfrm>
              <a:off x="773875" y="2094875"/>
              <a:ext cx="1485000" cy="297000"/>
              <a:chOff x="773875" y="1797875"/>
              <a:chExt cx="1485000" cy="297000"/>
            </a:xfrm>
          </p:grpSpPr>
          <p:sp>
            <p:nvSpPr>
              <p:cNvPr id="1376" name="Google Shape;1376;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67"/>
            <p:cNvGrpSpPr/>
            <p:nvPr/>
          </p:nvGrpSpPr>
          <p:grpSpPr>
            <a:xfrm>
              <a:off x="773875" y="2391875"/>
              <a:ext cx="1485000" cy="297000"/>
              <a:chOff x="773875" y="1797875"/>
              <a:chExt cx="1485000" cy="297000"/>
            </a:xfrm>
          </p:grpSpPr>
          <p:sp>
            <p:nvSpPr>
              <p:cNvPr id="1382" name="Google Shape;1382;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67"/>
            <p:cNvGrpSpPr/>
            <p:nvPr/>
          </p:nvGrpSpPr>
          <p:grpSpPr>
            <a:xfrm>
              <a:off x="773875" y="2688875"/>
              <a:ext cx="1485000" cy="297000"/>
              <a:chOff x="773875" y="1797875"/>
              <a:chExt cx="1485000" cy="297000"/>
            </a:xfrm>
          </p:grpSpPr>
          <p:sp>
            <p:nvSpPr>
              <p:cNvPr id="1388" name="Google Shape;1388;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67"/>
            <p:cNvGrpSpPr/>
            <p:nvPr/>
          </p:nvGrpSpPr>
          <p:grpSpPr>
            <a:xfrm>
              <a:off x="773875" y="2985875"/>
              <a:ext cx="1485000" cy="297000"/>
              <a:chOff x="773875" y="1797875"/>
              <a:chExt cx="1485000" cy="297000"/>
            </a:xfrm>
          </p:grpSpPr>
          <p:sp>
            <p:nvSpPr>
              <p:cNvPr id="1394" name="Google Shape;1394;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9" name="Google Shape;1399;p67"/>
          <p:cNvGrpSpPr/>
          <p:nvPr/>
        </p:nvGrpSpPr>
        <p:grpSpPr>
          <a:xfrm>
            <a:off x="3368050" y="2376275"/>
            <a:ext cx="891000" cy="891000"/>
            <a:chOff x="773875" y="1797875"/>
            <a:chExt cx="891000" cy="891000"/>
          </a:xfrm>
        </p:grpSpPr>
        <p:grpSp>
          <p:nvGrpSpPr>
            <p:cNvPr id="1400" name="Google Shape;1400;p67"/>
            <p:cNvGrpSpPr/>
            <p:nvPr/>
          </p:nvGrpSpPr>
          <p:grpSpPr>
            <a:xfrm>
              <a:off x="773875" y="1797875"/>
              <a:ext cx="891000" cy="297000"/>
              <a:chOff x="773875" y="1797875"/>
              <a:chExt cx="891000" cy="297000"/>
            </a:xfrm>
          </p:grpSpPr>
          <p:sp>
            <p:nvSpPr>
              <p:cNvPr id="1401" name="Google Shape;1401;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67"/>
            <p:cNvGrpSpPr/>
            <p:nvPr/>
          </p:nvGrpSpPr>
          <p:grpSpPr>
            <a:xfrm>
              <a:off x="773875" y="2094875"/>
              <a:ext cx="891000" cy="297000"/>
              <a:chOff x="773875" y="1797875"/>
              <a:chExt cx="891000" cy="297000"/>
            </a:xfrm>
          </p:grpSpPr>
          <p:sp>
            <p:nvSpPr>
              <p:cNvPr id="1405" name="Google Shape;1405;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67"/>
            <p:cNvGrpSpPr/>
            <p:nvPr/>
          </p:nvGrpSpPr>
          <p:grpSpPr>
            <a:xfrm>
              <a:off x="773875" y="2391875"/>
              <a:ext cx="891000" cy="297000"/>
              <a:chOff x="773875" y="1797875"/>
              <a:chExt cx="891000" cy="297000"/>
            </a:xfrm>
          </p:grpSpPr>
          <p:sp>
            <p:nvSpPr>
              <p:cNvPr id="1409" name="Google Shape;1409;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2" name="Google Shape;1412;p67"/>
          <p:cNvGrpSpPr/>
          <p:nvPr/>
        </p:nvGrpSpPr>
        <p:grpSpPr>
          <a:xfrm>
            <a:off x="3129600" y="2630300"/>
            <a:ext cx="891000" cy="891000"/>
            <a:chOff x="773875" y="1797875"/>
            <a:chExt cx="891000" cy="891000"/>
          </a:xfrm>
        </p:grpSpPr>
        <p:grpSp>
          <p:nvGrpSpPr>
            <p:cNvPr id="1413" name="Google Shape;1413;p67"/>
            <p:cNvGrpSpPr/>
            <p:nvPr/>
          </p:nvGrpSpPr>
          <p:grpSpPr>
            <a:xfrm>
              <a:off x="773875" y="1797875"/>
              <a:ext cx="891000" cy="297000"/>
              <a:chOff x="773875" y="1797875"/>
              <a:chExt cx="891000" cy="297000"/>
            </a:xfrm>
          </p:grpSpPr>
          <p:sp>
            <p:nvSpPr>
              <p:cNvPr id="1414" name="Google Shape;1414;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67"/>
            <p:cNvGrpSpPr/>
            <p:nvPr/>
          </p:nvGrpSpPr>
          <p:grpSpPr>
            <a:xfrm>
              <a:off x="773875" y="2094875"/>
              <a:ext cx="891000" cy="297000"/>
              <a:chOff x="773875" y="1797875"/>
              <a:chExt cx="891000" cy="297000"/>
            </a:xfrm>
          </p:grpSpPr>
          <p:sp>
            <p:nvSpPr>
              <p:cNvPr id="1418" name="Google Shape;1418;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67"/>
            <p:cNvGrpSpPr/>
            <p:nvPr/>
          </p:nvGrpSpPr>
          <p:grpSpPr>
            <a:xfrm>
              <a:off x="773875" y="2391875"/>
              <a:ext cx="891000" cy="297000"/>
              <a:chOff x="773875" y="1797875"/>
              <a:chExt cx="891000" cy="297000"/>
            </a:xfrm>
          </p:grpSpPr>
          <p:sp>
            <p:nvSpPr>
              <p:cNvPr id="1422" name="Google Shape;1422;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5" name="Google Shape;1425;p67"/>
          <p:cNvGrpSpPr/>
          <p:nvPr/>
        </p:nvGrpSpPr>
        <p:grpSpPr>
          <a:xfrm>
            <a:off x="6913050" y="527525"/>
            <a:ext cx="891000" cy="891000"/>
            <a:chOff x="773875" y="1797875"/>
            <a:chExt cx="891000" cy="891000"/>
          </a:xfrm>
        </p:grpSpPr>
        <p:grpSp>
          <p:nvGrpSpPr>
            <p:cNvPr id="1426" name="Google Shape;1426;p67"/>
            <p:cNvGrpSpPr/>
            <p:nvPr/>
          </p:nvGrpSpPr>
          <p:grpSpPr>
            <a:xfrm>
              <a:off x="773875" y="1797875"/>
              <a:ext cx="891000" cy="297000"/>
              <a:chOff x="773875" y="1797875"/>
              <a:chExt cx="891000" cy="297000"/>
            </a:xfrm>
          </p:grpSpPr>
          <p:sp>
            <p:nvSpPr>
              <p:cNvPr id="1427" name="Google Shape;1427;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67"/>
            <p:cNvGrpSpPr/>
            <p:nvPr/>
          </p:nvGrpSpPr>
          <p:grpSpPr>
            <a:xfrm>
              <a:off x="773875" y="2094875"/>
              <a:ext cx="891000" cy="297000"/>
              <a:chOff x="773875" y="1797875"/>
              <a:chExt cx="891000" cy="297000"/>
            </a:xfrm>
          </p:grpSpPr>
          <p:sp>
            <p:nvSpPr>
              <p:cNvPr id="1431" name="Google Shape;1431;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7"/>
            <p:cNvGrpSpPr/>
            <p:nvPr/>
          </p:nvGrpSpPr>
          <p:grpSpPr>
            <a:xfrm>
              <a:off x="773875" y="2391875"/>
              <a:ext cx="891000" cy="297000"/>
              <a:chOff x="773875" y="1797875"/>
              <a:chExt cx="891000" cy="297000"/>
            </a:xfrm>
          </p:grpSpPr>
          <p:sp>
            <p:nvSpPr>
              <p:cNvPr id="1435" name="Google Shape;1435;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8" name="Google Shape;1438;p67"/>
          <p:cNvGrpSpPr/>
          <p:nvPr/>
        </p:nvGrpSpPr>
        <p:grpSpPr>
          <a:xfrm>
            <a:off x="5830400" y="527525"/>
            <a:ext cx="891000" cy="891000"/>
            <a:chOff x="773875" y="1797875"/>
            <a:chExt cx="891000" cy="891000"/>
          </a:xfrm>
        </p:grpSpPr>
        <p:grpSp>
          <p:nvGrpSpPr>
            <p:cNvPr id="1439" name="Google Shape;1439;p67"/>
            <p:cNvGrpSpPr/>
            <p:nvPr/>
          </p:nvGrpSpPr>
          <p:grpSpPr>
            <a:xfrm>
              <a:off x="773875" y="1797875"/>
              <a:ext cx="891000" cy="297000"/>
              <a:chOff x="773875" y="1797875"/>
              <a:chExt cx="891000" cy="297000"/>
            </a:xfrm>
          </p:grpSpPr>
          <p:sp>
            <p:nvSpPr>
              <p:cNvPr id="1440" name="Google Shape;1440;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67"/>
            <p:cNvGrpSpPr/>
            <p:nvPr/>
          </p:nvGrpSpPr>
          <p:grpSpPr>
            <a:xfrm>
              <a:off x="773875" y="2094875"/>
              <a:ext cx="891000" cy="297000"/>
              <a:chOff x="773875" y="1797875"/>
              <a:chExt cx="891000" cy="297000"/>
            </a:xfrm>
          </p:grpSpPr>
          <p:sp>
            <p:nvSpPr>
              <p:cNvPr id="1444" name="Google Shape;1444;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7"/>
            <p:cNvGrpSpPr/>
            <p:nvPr/>
          </p:nvGrpSpPr>
          <p:grpSpPr>
            <a:xfrm>
              <a:off x="773875" y="2391875"/>
              <a:ext cx="891000" cy="297000"/>
              <a:chOff x="773875" y="1797875"/>
              <a:chExt cx="891000" cy="297000"/>
            </a:xfrm>
          </p:grpSpPr>
          <p:sp>
            <p:nvSpPr>
              <p:cNvPr id="1448" name="Google Shape;1448;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1" name="Google Shape;1451;p67"/>
          <p:cNvSpPr/>
          <p:nvPr/>
        </p:nvSpPr>
        <p:spPr>
          <a:xfrm>
            <a:off x="6757650" y="92240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7"/>
          <p:cNvSpPr/>
          <p:nvPr/>
        </p:nvSpPr>
        <p:spPr>
          <a:xfrm>
            <a:off x="7824450" y="92240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67"/>
          <p:cNvGrpSpPr/>
          <p:nvPr/>
        </p:nvGrpSpPr>
        <p:grpSpPr>
          <a:xfrm>
            <a:off x="6721400" y="1860250"/>
            <a:ext cx="891000" cy="891000"/>
            <a:chOff x="773875" y="1797875"/>
            <a:chExt cx="891000" cy="891000"/>
          </a:xfrm>
        </p:grpSpPr>
        <p:grpSp>
          <p:nvGrpSpPr>
            <p:cNvPr id="1454" name="Google Shape;1454;p67"/>
            <p:cNvGrpSpPr/>
            <p:nvPr/>
          </p:nvGrpSpPr>
          <p:grpSpPr>
            <a:xfrm>
              <a:off x="773875" y="1797875"/>
              <a:ext cx="891000" cy="297000"/>
              <a:chOff x="773875" y="1797875"/>
              <a:chExt cx="891000" cy="297000"/>
            </a:xfrm>
          </p:grpSpPr>
          <p:sp>
            <p:nvSpPr>
              <p:cNvPr id="1455" name="Google Shape;1455;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67"/>
            <p:cNvGrpSpPr/>
            <p:nvPr/>
          </p:nvGrpSpPr>
          <p:grpSpPr>
            <a:xfrm>
              <a:off x="773875" y="2094875"/>
              <a:ext cx="891000" cy="297000"/>
              <a:chOff x="773875" y="1797875"/>
              <a:chExt cx="891000" cy="297000"/>
            </a:xfrm>
          </p:grpSpPr>
          <p:sp>
            <p:nvSpPr>
              <p:cNvPr id="1459" name="Google Shape;1459;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67"/>
            <p:cNvGrpSpPr/>
            <p:nvPr/>
          </p:nvGrpSpPr>
          <p:grpSpPr>
            <a:xfrm>
              <a:off x="773875" y="2391875"/>
              <a:ext cx="891000" cy="297000"/>
              <a:chOff x="773875" y="1797875"/>
              <a:chExt cx="891000" cy="297000"/>
            </a:xfrm>
          </p:grpSpPr>
          <p:sp>
            <p:nvSpPr>
              <p:cNvPr id="1463" name="Google Shape;1463;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6" name="Google Shape;1466;p67"/>
          <p:cNvSpPr txBox="1"/>
          <p:nvPr/>
        </p:nvSpPr>
        <p:spPr>
          <a:xfrm>
            <a:off x="5654550" y="1754850"/>
            <a:ext cx="34365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t> g(     +b)</a:t>
            </a:r>
            <a:endParaRPr sz="6000"/>
          </a:p>
          <a:p>
            <a:pPr indent="0" lvl="0" marL="0" rtl="0" algn="l">
              <a:spcBef>
                <a:spcPts val="0"/>
              </a:spcBef>
              <a:spcAft>
                <a:spcPts val="0"/>
              </a:spcAft>
              <a:buNone/>
            </a:pPr>
            <a:r>
              <a:t/>
            </a:r>
            <a:endParaRPr sz="18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0" name="Shape 1470"/>
        <p:cNvGrpSpPr/>
        <p:nvPr/>
      </p:nvGrpSpPr>
      <p:grpSpPr>
        <a:xfrm>
          <a:off x="0" y="0"/>
          <a:ext cx="0" cy="0"/>
          <a:chOff x="0" y="0"/>
          <a:chExt cx="0" cy="0"/>
        </a:xfrm>
      </p:grpSpPr>
      <p:sp>
        <p:nvSpPr>
          <p:cNvPr id="1471" name="Google Shape;1471;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sp>
        <p:nvSpPr>
          <p:cNvPr id="1472" name="Google Shape;1472;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73" name="Google Shape;1473;p68"/>
          <p:cNvPicPr preferRelativeResize="0"/>
          <p:nvPr/>
        </p:nvPicPr>
        <p:blipFill>
          <a:blip r:embed="rId3">
            <a:alphaModFix/>
          </a:blip>
          <a:stretch>
            <a:fillRect/>
          </a:stretch>
        </p:blipFill>
        <p:spPr>
          <a:xfrm>
            <a:off x="311700" y="2167200"/>
            <a:ext cx="8679898" cy="240168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7" name="Shape 1477"/>
        <p:cNvGrpSpPr/>
        <p:nvPr/>
      </p:nvGrpSpPr>
      <p:grpSpPr>
        <a:xfrm>
          <a:off x="0" y="0"/>
          <a:ext cx="0" cy="0"/>
          <a:chOff x="0" y="0"/>
          <a:chExt cx="0" cy="0"/>
        </a:xfrm>
      </p:grpSpPr>
      <p:sp>
        <p:nvSpPr>
          <p:cNvPr id="1478" name="Google Shape;1478;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79" name="Google Shape;1479;p69"/>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80" name="Google Shape;1480;p69"/>
          <p:cNvSpPr txBox="1"/>
          <p:nvPr/>
        </p:nvSpPr>
        <p:spPr>
          <a:xfrm>
            <a:off x="453400" y="1081325"/>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Q1: What is input size?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4" name="Shape 1484"/>
        <p:cNvGrpSpPr/>
        <p:nvPr/>
      </p:nvGrpSpPr>
      <p:grpSpPr>
        <a:xfrm>
          <a:off x="0" y="0"/>
          <a:ext cx="0" cy="0"/>
          <a:chOff x="0" y="0"/>
          <a:chExt cx="0" cy="0"/>
        </a:xfrm>
      </p:grpSpPr>
      <p:sp>
        <p:nvSpPr>
          <p:cNvPr id="1485" name="Google Shape;1485;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86" name="Google Shape;1486;p70"/>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87" name="Google Shape;1487;p70"/>
          <p:cNvSpPr txBox="1"/>
          <p:nvPr/>
        </p:nvSpPr>
        <p:spPr>
          <a:xfrm>
            <a:off x="453400" y="1081325"/>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Q1: What is input size?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32X32X1 (grayscale)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1" name="Shape 1491"/>
        <p:cNvGrpSpPr/>
        <p:nvPr/>
      </p:nvGrpSpPr>
      <p:grpSpPr>
        <a:xfrm>
          <a:off x="0" y="0"/>
          <a:ext cx="0" cy="0"/>
          <a:chOff x="0" y="0"/>
          <a:chExt cx="0" cy="0"/>
        </a:xfrm>
      </p:grpSpPr>
      <p:sp>
        <p:nvSpPr>
          <p:cNvPr id="1492" name="Google Shape;1492;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93" name="Google Shape;1493;p71"/>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94" name="Google Shape;1494;p71"/>
          <p:cNvSpPr txBox="1"/>
          <p:nvPr/>
        </p:nvSpPr>
        <p:spPr>
          <a:xfrm>
            <a:off x="1704100" y="1089150"/>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Q2: What is filter size for first layer (assume no padding)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WordNet</a:t>
            </a:r>
            <a:endParaRPr/>
          </a:p>
        </p:txBody>
      </p:sp>
      <p:pic>
        <p:nvPicPr>
          <p:cNvPr id="87" name="Google Shape;87;p18"/>
          <p:cNvPicPr preferRelativeResize="0"/>
          <p:nvPr/>
        </p:nvPicPr>
        <p:blipFill>
          <a:blip r:embed="rId3">
            <a:alphaModFix/>
          </a:blip>
          <a:stretch>
            <a:fillRect/>
          </a:stretch>
        </p:blipFill>
        <p:spPr>
          <a:xfrm>
            <a:off x="311700" y="1310850"/>
            <a:ext cx="5905500" cy="30099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8" name="Shape 1498"/>
        <p:cNvGrpSpPr/>
        <p:nvPr/>
      </p:nvGrpSpPr>
      <p:grpSpPr>
        <a:xfrm>
          <a:off x="0" y="0"/>
          <a:ext cx="0" cy="0"/>
          <a:chOff x="0" y="0"/>
          <a:chExt cx="0" cy="0"/>
        </a:xfrm>
      </p:grpSpPr>
      <p:sp>
        <p:nvSpPr>
          <p:cNvPr id="1499" name="Google Shape;1499;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00" name="Google Shape;1500;p72"/>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01" name="Google Shape;1501;p72"/>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Q2: What is filter size for first layer (assume no padding, 1 stride)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5X5: 32 → 32 - 5 +1 =28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5" name="Shape 1505"/>
        <p:cNvGrpSpPr/>
        <p:nvPr/>
      </p:nvGrpSpPr>
      <p:grpSpPr>
        <a:xfrm>
          <a:off x="0" y="0"/>
          <a:ext cx="0" cy="0"/>
          <a:chOff x="0" y="0"/>
          <a:chExt cx="0" cy="0"/>
        </a:xfrm>
      </p:grpSpPr>
      <p:sp>
        <p:nvSpPr>
          <p:cNvPr id="1506" name="Google Shape;1506;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07" name="Google Shape;1507;p73"/>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08" name="Google Shape;1508;p73"/>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Q3: What is number of filters used in first layer?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2" name="Shape 1512"/>
        <p:cNvGrpSpPr/>
        <p:nvPr/>
      </p:nvGrpSpPr>
      <p:grpSpPr>
        <a:xfrm>
          <a:off x="0" y="0"/>
          <a:ext cx="0" cy="0"/>
          <a:chOff x="0" y="0"/>
          <a:chExt cx="0" cy="0"/>
        </a:xfrm>
      </p:grpSpPr>
      <p:sp>
        <p:nvSpPr>
          <p:cNvPr id="1513" name="Google Shape;1513;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14" name="Google Shape;1514;p74"/>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15" name="Google Shape;1515;p74"/>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Q3: What is number of filters used in first layer?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9" name="Shape 1519"/>
        <p:cNvGrpSpPr/>
        <p:nvPr/>
      </p:nvGrpSpPr>
      <p:grpSpPr>
        <a:xfrm>
          <a:off x="0" y="0"/>
          <a:ext cx="0" cy="0"/>
          <a:chOff x="0" y="0"/>
          <a:chExt cx="0" cy="0"/>
        </a:xfrm>
      </p:grpSpPr>
      <p:sp>
        <p:nvSpPr>
          <p:cNvPr id="1520" name="Google Shape;1520;p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21" name="Google Shape;1521;p75"/>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22" name="Google Shape;1522;p75"/>
          <p:cNvSpPr txBox="1"/>
          <p:nvPr/>
        </p:nvSpPr>
        <p:spPr>
          <a:xfrm>
            <a:off x="32596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Q4: What is size of pool filter?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6" name="Shape 1526"/>
        <p:cNvGrpSpPr/>
        <p:nvPr/>
      </p:nvGrpSpPr>
      <p:grpSpPr>
        <a:xfrm>
          <a:off x="0" y="0"/>
          <a:ext cx="0" cy="0"/>
          <a:chOff x="0" y="0"/>
          <a:chExt cx="0" cy="0"/>
        </a:xfrm>
      </p:grpSpPr>
      <p:sp>
        <p:nvSpPr>
          <p:cNvPr id="1527" name="Google Shape;1527;p7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28" name="Google Shape;1528;p76"/>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29" name="Google Shape;1529;p76"/>
          <p:cNvSpPr txBox="1"/>
          <p:nvPr/>
        </p:nvSpPr>
        <p:spPr>
          <a:xfrm>
            <a:off x="32596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Q4: What is size of pool filter?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f=2, s=2 (stride 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3" name="Shape 1533"/>
        <p:cNvGrpSpPr/>
        <p:nvPr/>
      </p:nvGrpSpPr>
      <p:grpSpPr>
        <a:xfrm>
          <a:off x="0" y="0"/>
          <a:ext cx="0" cy="0"/>
          <a:chOff x="0" y="0"/>
          <a:chExt cx="0" cy="0"/>
        </a:xfrm>
      </p:grpSpPr>
      <p:sp>
        <p:nvSpPr>
          <p:cNvPr id="1534" name="Google Shape;1534;p7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35" name="Google Shape;1535;p77"/>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36" name="Google Shape;1536;p77"/>
          <p:cNvSpPr txBox="1"/>
          <p:nvPr/>
        </p:nvSpPr>
        <p:spPr>
          <a:xfrm>
            <a:off x="39162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Q5: What is size of filter for this layer convolution?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0" name="Shape 1540"/>
        <p:cNvGrpSpPr/>
        <p:nvPr/>
      </p:nvGrpSpPr>
      <p:grpSpPr>
        <a:xfrm>
          <a:off x="0" y="0"/>
          <a:ext cx="0" cy="0"/>
          <a:chOff x="0" y="0"/>
          <a:chExt cx="0" cy="0"/>
        </a:xfrm>
      </p:grpSpPr>
      <p:sp>
        <p:nvSpPr>
          <p:cNvPr id="1541" name="Google Shape;1541;p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42" name="Google Shape;1542;p78"/>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43" name="Google Shape;1543;p78"/>
          <p:cNvSpPr txBox="1"/>
          <p:nvPr/>
        </p:nvSpPr>
        <p:spPr>
          <a:xfrm>
            <a:off x="3931875" y="81447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Q5: What is size and number of filter for this layer convolution?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16 filter 5X5 size with stride 1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7" name="Shape 1547"/>
        <p:cNvGrpSpPr/>
        <p:nvPr/>
      </p:nvGrpSpPr>
      <p:grpSpPr>
        <a:xfrm>
          <a:off x="0" y="0"/>
          <a:ext cx="0" cy="0"/>
          <a:chOff x="0" y="0"/>
          <a:chExt cx="0" cy="0"/>
        </a:xfrm>
      </p:grpSpPr>
      <p:sp>
        <p:nvSpPr>
          <p:cNvPr id="1548" name="Google Shape;1548;p7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49" name="Google Shape;1549;p79"/>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50" name="Google Shape;1550;p79"/>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Q6: What is size of this pool layer?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4" name="Shape 1554"/>
        <p:cNvGrpSpPr/>
        <p:nvPr/>
      </p:nvGrpSpPr>
      <p:grpSpPr>
        <a:xfrm>
          <a:off x="0" y="0"/>
          <a:ext cx="0" cy="0"/>
          <a:chOff x="0" y="0"/>
          <a:chExt cx="0" cy="0"/>
        </a:xfrm>
      </p:grpSpPr>
      <p:sp>
        <p:nvSpPr>
          <p:cNvPr id="1555" name="Google Shape;1555;p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56" name="Google Shape;1556;p80"/>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57" name="Google Shape;1557;p80"/>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Q6: What is size of this pool layer?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f=2, s=2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1" name="Shape 1561"/>
        <p:cNvGrpSpPr/>
        <p:nvPr/>
      </p:nvGrpSpPr>
      <p:grpSpPr>
        <a:xfrm>
          <a:off x="0" y="0"/>
          <a:ext cx="0" cy="0"/>
          <a:chOff x="0" y="0"/>
          <a:chExt cx="0" cy="0"/>
        </a:xfrm>
      </p:grpSpPr>
      <p:sp>
        <p:nvSpPr>
          <p:cNvPr id="1562" name="Google Shape;1562;p8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63" name="Google Shape;1563;p81"/>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64" name="Google Shape;1564;p81"/>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Q7: This layer is connected to an MLP like layer, how?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WordNet</a:t>
            </a:r>
            <a:endParaRPr/>
          </a:p>
        </p:txBody>
      </p:sp>
      <p:sp>
        <p:nvSpPr>
          <p:cNvPr id="93" name="Google Shape;93;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the late 1980s, Princeton psychologist George Miller started a project called WordNet, with the aim of building a </a:t>
            </a:r>
            <a:r>
              <a:rPr lang="en"/>
              <a:t>hierarchical</a:t>
            </a:r>
            <a:r>
              <a:rPr lang="en"/>
              <a:t> structure for the English language.</a:t>
            </a:r>
            <a:endParaRPr/>
          </a:p>
          <a:p>
            <a:pPr indent="-342900" lvl="0" marL="457200" rtl="0" algn="l">
              <a:spcBef>
                <a:spcPts val="0"/>
              </a:spcBef>
              <a:spcAft>
                <a:spcPts val="0"/>
              </a:spcAft>
              <a:buSzPts val="1800"/>
              <a:buChar char="●"/>
            </a:pPr>
            <a:r>
              <a:rPr lang="en"/>
              <a:t>For example, within WordNet, the word “dog” would be nested under “canine,” which would be nested under “mammal,” and so on. It was a way to organize language that relied on machine-readable logic, and amassed more than 155,000 indexed words.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0" st="0"/>
                                            </p:txEl>
                                          </p:spTgt>
                                        </p:tgtEl>
                                        <p:attrNameLst>
                                          <p:attrName>style.visibility</p:attrName>
                                        </p:attrNameLst>
                                      </p:cBhvr>
                                      <p:to>
                                        <p:strVal val="visible"/>
                                      </p:to>
                                    </p:set>
                                    <p:animEffect filter="fade" transition="in">
                                      <p:cBhvr>
                                        <p:cTn dur="1000"/>
                                        <p:tgtEl>
                                          <p:spTgt spid="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 st="1"/>
                                            </p:txEl>
                                          </p:spTgt>
                                        </p:tgtEl>
                                        <p:attrNameLst>
                                          <p:attrName>style.visibility</p:attrName>
                                        </p:attrNameLst>
                                      </p:cBhvr>
                                      <p:to>
                                        <p:strVal val="visible"/>
                                      </p:to>
                                    </p:set>
                                    <p:animEffect filter="fade" transition="in">
                                      <p:cBhvr>
                                        <p:cTn dur="1000"/>
                                        <p:tgtEl>
                                          <p:spTgt spid="93">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8" name="Shape 1568"/>
        <p:cNvGrpSpPr/>
        <p:nvPr/>
      </p:nvGrpSpPr>
      <p:grpSpPr>
        <a:xfrm>
          <a:off x="0" y="0"/>
          <a:ext cx="0" cy="0"/>
          <a:chOff x="0" y="0"/>
          <a:chExt cx="0" cy="0"/>
        </a:xfrm>
      </p:grpSpPr>
      <p:sp>
        <p:nvSpPr>
          <p:cNvPr id="1569" name="Google Shape;1569;p8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70" name="Google Shape;1570;p82"/>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71" name="Google Shape;1571;p82"/>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Q7: This layer is connected to an MLP like layer, how?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flatten 16X5X5 to create a 400X1 matrix</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5" name="Shape 1575"/>
        <p:cNvGrpSpPr/>
        <p:nvPr/>
      </p:nvGrpSpPr>
      <p:grpSpPr>
        <a:xfrm>
          <a:off x="0" y="0"/>
          <a:ext cx="0" cy="0"/>
          <a:chOff x="0" y="0"/>
          <a:chExt cx="0" cy="0"/>
        </a:xfrm>
      </p:grpSpPr>
      <p:sp>
        <p:nvSpPr>
          <p:cNvPr id="1576" name="Google Shape;1576;p8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77" name="Google Shape;1577;p83"/>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78" name="Google Shape;1578;p83"/>
          <p:cNvSpPr txBox="1"/>
          <p:nvPr/>
        </p:nvSpPr>
        <p:spPr>
          <a:xfrm>
            <a:off x="445525" y="445715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79" name="Google Shape;1579;p83"/>
          <p:cNvSpPr txBox="1"/>
          <p:nvPr/>
        </p:nvSpPr>
        <p:spPr>
          <a:xfrm>
            <a:off x="2145675" y="4521975"/>
            <a:ext cx="2223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0" name="Google Shape;1580;p83"/>
          <p:cNvSpPr txBox="1"/>
          <p:nvPr/>
        </p:nvSpPr>
        <p:spPr>
          <a:xfrm>
            <a:off x="4369575" y="4521975"/>
            <a:ext cx="20403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1" name="Google Shape;1581;p83"/>
          <p:cNvSpPr txBox="1"/>
          <p:nvPr/>
        </p:nvSpPr>
        <p:spPr>
          <a:xfrm>
            <a:off x="6343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2" name="Google Shape;1582;p83"/>
          <p:cNvSpPr txBox="1"/>
          <p:nvPr/>
        </p:nvSpPr>
        <p:spPr>
          <a:xfrm>
            <a:off x="70038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FC4</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3" name="Google Shape;1583;p83"/>
          <p:cNvSpPr txBox="1"/>
          <p:nvPr/>
        </p:nvSpPr>
        <p:spPr>
          <a:xfrm>
            <a:off x="7664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4" name="Google Shape;1584;p83"/>
          <p:cNvSpPr txBox="1"/>
          <p:nvPr/>
        </p:nvSpPr>
        <p:spPr>
          <a:xfrm>
            <a:off x="7519650" y="283740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Softmax for 10 outputs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8" name="Shape 1588"/>
        <p:cNvGrpSpPr/>
        <p:nvPr/>
      </p:nvGrpSpPr>
      <p:grpSpPr>
        <a:xfrm>
          <a:off x="0" y="0"/>
          <a:ext cx="0" cy="0"/>
          <a:chOff x="0" y="0"/>
          <a:chExt cx="0" cy="0"/>
        </a:xfrm>
      </p:grpSpPr>
      <p:sp>
        <p:nvSpPr>
          <p:cNvPr id="1589" name="Google Shape;1589;p8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90" name="Google Shape;1590;p84"/>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91" name="Google Shape;1591;p84"/>
          <p:cNvSpPr txBox="1"/>
          <p:nvPr/>
        </p:nvSpPr>
        <p:spPr>
          <a:xfrm>
            <a:off x="445525" y="445715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2" name="Google Shape;1592;p84"/>
          <p:cNvSpPr txBox="1"/>
          <p:nvPr/>
        </p:nvSpPr>
        <p:spPr>
          <a:xfrm>
            <a:off x="2145675" y="4521975"/>
            <a:ext cx="2223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3" name="Google Shape;1593;p84"/>
          <p:cNvSpPr txBox="1"/>
          <p:nvPr/>
        </p:nvSpPr>
        <p:spPr>
          <a:xfrm>
            <a:off x="4369575" y="4521975"/>
            <a:ext cx="20403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4" name="Google Shape;1594;p84"/>
          <p:cNvSpPr txBox="1"/>
          <p:nvPr/>
        </p:nvSpPr>
        <p:spPr>
          <a:xfrm>
            <a:off x="6343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5" name="Google Shape;1595;p84"/>
          <p:cNvSpPr txBox="1"/>
          <p:nvPr/>
        </p:nvSpPr>
        <p:spPr>
          <a:xfrm>
            <a:off x="70038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FC4</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6" name="Google Shape;1596;p84"/>
          <p:cNvSpPr txBox="1"/>
          <p:nvPr/>
        </p:nvSpPr>
        <p:spPr>
          <a:xfrm>
            <a:off x="7664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7" name="Google Shape;1597;p84"/>
          <p:cNvSpPr txBox="1"/>
          <p:nvPr/>
        </p:nvSpPr>
        <p:spPr>
          <a:xfrm>
            <a:off x="7519650" y="283740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Softmax for 10 outputs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8" name="Google Shape;1598;p84"/>
          <p:cNvSpPr txBox="1"/>
          <p:nvPr/>
        </p:nvSpPr>
        <p:spPr>
          <a:xfrm>
            <a:off x="519675" y="1160725"/>
            <a:ext cx="6882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 is the total number of parameters?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2" name="Shape 1602"/>
        <p:cNvGrpSpPr/>
        <p:nvPr/>
      </p:nvGrpSpPr>
      <p:grpSpPr>
        <a:xfrm>
          <a:off x="0" y="0"/>
          <a:ext cx="0" cy="0"/>
          <a:chOff x="0" y="0"/>
          <a:chExt cx="0" cy="0"/>
        </a:xfrm>
      </p:grpSpPr>
      <p:sp>
        <p:nvSpPr>
          <p:cNvPr id="1603" name="Google Shape;1603;p8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604" name="Google Shape;1604;p85"/>
          <p:cNvPicPr preferRelativeResize="0"/>
          <p:nvPr/>
        </p:nvPicPr>
        <p:blipFill>
          <a:blip r:embed="rId3">
            <a:alphaModFix/>
          </a:blip>
          <a:stretch>
            <a:fillRect/>
          </a:stretch>
        </p:blipFill>
        <p:spPr>
          <a:xfrm>
            <a:off x="311700" y="3180050"/>
            <a:ext cx="6629673" cy="1834375"/>
          </a:xfrm>
          <a:prstGeom prst="rect">
            <a:avLst/>
          </a:prstGeom>
          <a:noFill/>
          <a:ln>
            <a:noFill/>
          </a:ln>
        </p:spPr>
      </p:pic>
      <p:sp>
        <p:nvSpPr>
          <p:cNvPr id="1605" name="Google Shape;1605;p85"/>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 is the total number of parameters?</a:t>
            </a:r>
            <a:endParaRPr/>
          </a:p>
          <a:p>
            <a:pPr indent="-317500" lvl="0" marL="457200" rtl="0" algn="l">
              <a:spcBef>
                <a:spcPts val="0"/>
              </a:spcBef>
              <a:spcAft>
                <a:spcPts val="0"/>
              </a:spcAft>
              <a:buSzPts val="1400"/>
              <a:buChar char="●"/>
            </a:pPr>
            <a:r>
              <a:rPr lang="en"/>
              <a:t>CONV1: 6 filters of size 5 X5X1(channel) = (6*5*5) + 6 biases = 156</a:t>
            </a:r>
            <a:endParaRPr/>
          </a:p>
          <a:p>
            <a:pPr indent="-317500" lvl="0" marL="457200" rtl="0" algn="l">
              <a:spcBef>
                <a:spcPts val="0"/>
              </a:spcBef>
              <a:spcAft>
                <a:spcPts val="0"/>
              </a:spcAft>
              <a:buSzPts val="1400"/>
              <a:buChar char="●"/>
            </a:pPr>
            <a:r>
              <a:rPr lang="en"/>
              <a:t>POOL1: No params</a:t>
            </a:r>
            <a:endParaRPr/>
          </a:p>
          <a:p>
            <a:pPr indent="-317500" lvl="0" marL="457200" rtl="0" algn="l">
              <a:spcBef>
                <a:spcPts val="0"/>
              </a:spcBef>
              <a:spcAft>
                <a:spcPts val="0"/>
              </a:spcAft>
              <a:buSzPts val="1400"/>
              <a:buChar char="●"/>
            </a:pPr>
            <a:r>
              <a:rPr lang="en"/>
              <a:t>CONV2: 16 filters of size 5 X 5X6(six channels) = (16*5*5*6) + 16 biases = 2416</a:t>
            </a:r>
            <a:endParaRPr/>
          </a:p>
          <a:p>
            <a:pPr indent="-317500" lvl="0" marL="457200" rtl="0" algn="l">
              <a:spcBef>
                <a:spcPts val="0"/>
              </a:spcBef>
              <a:spcAft>
                <a:spcPts val="0"/>
              </a:spcAft>
              <a:buSzPts val="1400"/>
              <a:buChar char="●"/>
            </a:pPr>
            <a:r>
              <a:rPr lang="en"/>
              <a:t>FC1: Weight matrix of size 120 X 400 + 120 biases = 48120</a:t>
            </a:r>
            <a:endParaRPr/>
          </a:p>
          <a:p>
            <a:pPr indent="-317500" lvl="0" marL="457200" rtl="0" algn="l">
              <a:spcBef>
                <a:spcPts val="0"/>
              </a:spcBef>
              <a:spcAft>
                <a:spcPts val="0"/>
              </a:spcAft>
              <a:buSzPts val="1400"/>
              <a:buChar char="●"/>
            </a:pPr>
            <a:r>
              <a:rPr lang="en"/>
              <a:t>FC2: Weight matrix of size 84 X 120 + 84 biases = 10164</a:t>
            </a:r>
            <a:endParaRPr/>
          </a:p>
          <a:p>
            <a:pPr indent="-317500" lvl="0" marL="457200" rtl="0" algn="l">
              <a:spcBef>
                <a:spcPts val="0"/>
              </a:spcBef>
              <a:spcAft>
                <a:spcPts val="0"/>
              </a:spcAft>
              <a:buSzPts val="1400"/>
              <a:buChar char="●"/>
            </a:pPr>
            <a:r>
              <a:rPr lang="en"/>
              <a:t>FC3: Weight matrix of size 10 X 84 + 10 biases = 850</a:t>
            </a:r>
            <a:endParaRPr/>
          </a:p>
          <a:p>
            <a:pPr indent="-317500" lvl="0" marL="457200" rtl="0" algn="l">
              <a:spcBef>
                <a:spcPts val="0"/>
              </a:spcBef>
              <a:spcAft>
                <a:spcPts val="0"/>
              </a:spcAft>
              <a:buSzPts val="1400"/>
              <a:buChar char="●"/>
            </a:pPr>
            <a:r>
              <a:rPr lang="en"/>
              <a:t>Total = 61,706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0" st="0"/>
                                            </p:txEl>
                                          </p:spTgt>
                                        </p:tgtEl>
                                        <p:attrNameLst>
                                          <p:attrName>style.visibility</p:attrName>
                                        </p:attrNameLst>
                                      </p:cBhvr>
                                      <p:to>
                                        <p:strVal val="visible"/>
                                      </p:to>
                                    </p:set>
                                    <p:animEffect filter="fade" transition="in">
                                      <p:cBhvr>
                                        <p:cTn dur="1000"/>
                                        <p:tgtEl>
                                          <p:spTgt spid="16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 st="1"/>
                                            </p:txEl>
                                          </p:spTgt>
                                        </p:tgtEl>
                                        <p:attrNameLst>
                                          <p:attrName>style.visibility</p:attrName>
                                        </p:attrNameLst>
                                      </p:cBhvr>
                                      <p:to>
                                        <p:strVal val="visible"/>
                                      </p:to>
                                    </p:set>
                                    <p:animEffect filter="fade" transition="in">
                                      <p:cBhvr>
                                        <p:cTn dur="1000"/>
                                        <p:tgtEl>
                                          <p:spTgt spid="16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2" st="2"/>
                                            </p:txEl>
                                          </p:spTgt>
                                        </p:tgtEl>
                                        <p:attrNameLst>
                                          <p:attrName>style.visibility</p:attrName>
                                        </p:attrNameLst>
                                      </p:cBhvr>
                                      <p:to>
                                        <p:strVal val="visible"/>
                                      </p:to>
                                    </p:set>
                                    <p:animEffect filter="fade" transition="in">
                                      <p:cBhvr>
                                        <p:cTn dur="1000"/>
                                        <p:tgtEl>
                                          <p:spTgt spid="160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3" st="3"/>
                                            </p:txEl>
                                          </p:spTgt>
                                        </p:tgtEl>
                                        <p:attrNameLst>
                                          <p:attrName>style.visibility</p:attrName>
                                        </p:attrNameLst>
                                      </p:cBhvr>
                                      <p:to>
                                        <p:strVal val="visible"/>
                                      </p:to>
                                    </p:set>
                                    <p:animEffect filter="fade" transition="in">
                                      <p:cBhvr>
                                        <p:cTn dur="1000"/>
                                        <p:tgtEl>
                                          <p:spTgt spid="160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4" st="4"/>
                                            </p:txEl>
                                          </p:spTgt>
                                        </p:tgtEl>
                                        <p:attrNameLst>
                                          <p:attrName>style.visibility</p:attrName>
                                        </p:attrNameLst>
                                      </p:cBhvr>
                                      <p:to>
                                        <p:strVal val="visible"/>
                                      </p:to>
                                    </p:set>
                                    <p:animEffect filter="fade" transition="in">
                                      <p:cBhvr>
                                        <p:cTn dur="1000"/>
                                        <p:tgtEl>
                                          <p:spTgt spid="160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5" st="5"/>
                                            </p:txEl>
                                          </p:spTgt>
                                        </p:tgtEl>
                                        <p:attrNameLst>
                                          <p:attrName>style.visibility</p:attrName>
                                        </p:attrNameLst>
                                      </p:cBhvr>
                                      <p:to>
                                        <p:strVal val="visible"/>
                                      </p:to>
                                    </p:set>
                                    <p:animEffect filter="fade" transition="in">
                                      <p:cBhvr>
                                        <p:cTn dur="1000"/>
                                        <p:tgtEl>
                                          <p:spTgt spid="160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6" st="6"/>
                                            </p:txEl>
                                          </p:spTgt>
                                        </p:tgtEl>
                                        <p:attrNameLst>
                                          <p:attrName>style.visibility</p:attrName>
                                        </p:attrNameLst>
                                      </p:cBhvr>
                                      <p:to>
                                        <p:strVal val="visible"/>
                                      </p:to>
                                    </p:set>
                                    <p:animEffect filter="fade" transition="in">
                                      <p:cBhvr>
                                        <p:cTn dur="1000"/>
                                        <p:tgtEl>
                                          <p:spTgt spid="160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7" st="7"/>
                                            </p:txEl>
                                          </p:spTgt>
                                        </p:tgtEl>
                                        <p:attrNameLst>
                                          <p:attrName>style.visibility</p:attrName>
                                        </p:attrNameLst>
                                      </p:cBhvr>
                                      <p:to>
                                        <p:strVal val="visible"/>
                                      </p:to>
                                    </p:set>
                                    <p:animEffect filter="fade" transition="in">
                                      <p:cBhvr>
                                        <p:cTn dur="1000"/>
                                        <p:tgtEl>
                                          <p:spTgt spid="160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8" st="8"/>
                                            </p:txEl>
                                          </p:spTgt>
                                        </p:tgtEl>
                                        <p:attrNameLst>
                                          <p:attrName>style.visibility</p:attrName>
                                        </p:attrNameLst>
                                      </p:cBhvr>
                                      <p:to>
                                        <p:strVal val="visible"/>
                                      </p:to>
                                    </p:set>
                                    <p:animEffect filter="fade" transition="in">
                                      <p:cBhvr>
                                        <p:cTn dur="1000"/>
                                        <p:tgtEl>
                                          <p:spTgt spid="160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9" st="9"/>
                                            </p:txEl>
                                          </p:spTgt>
                                        </p:tgtEl>
                                        <p:attrNameLst>
                                          <p:attrName>style.visibility</p:attrName>
                                        </p:attrNameLst>
                                      </p:cBhvr>
                                      <p:to>
                                        <p:strVal val="visible"/>
                                      </p:to>
                                    </p:set>
                                    <p:animEffect filter="fade" transition="in">
                                      <p:cBhvr>
                                        <p:cTn dur="1000"/>
                                        <p:tgtEl>
                                          <p:spTgt spid="1605">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0" st="10"/>
                                            </p:txEl>
                                          </p:spTgt>
                                        </p:tgtEl>
                                        <p:attrNameLst>
                                          <p:attrName>style.visibility</p:attrName>
                                        </p:attrNameLst>
                                      </p:cBhvr>
                                      <p:to>
                                        <p:strVal val="visible"/>
                                      </p:to>
                                    </p:set>
                                    <p:animEffect filter="fade" transition="in">
                                      <p:cBhvr>
                                        <p:cTn dur="1000"/>
                                        <p:tgtEl>
                                          <p:spTgt spid="1605">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1" st="11"/>
                                            </p:txEl>
                                          </p:spTgt>
                                        </p:tgtEl>
                                        <p:attrNameLst>
                                          <p:attrName>style.visibility</p:attrName>
                                        </p:attrNameLst>
                                      </p:cBhvr>
                                      <p:to>
                                        <p:strVal val="visible"/>
                                      </p:to>
                                    </p:set>
                                    <p:animEffect filter="fade" transition="in">
                                      <p:cBhvr>
                                        <p:cTn dur="1000"/>
                                        <p:tgtEl>
                                          <p:spTgt spid="1605">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2" st="12"/>
                                            </p:txEl>
                                          </p:spTgt>
                                        </p:tgtEl>
                                        <p:attrNameLst>
                                          <p:attrName>style.visibility</p:attrName>
                                        </p:attrNameLst>
                                      </p:cBhvr>
                                      <p:to>
                                        <p:strVal val="visible"/>
                                      </p:to>
                                    </p:set>
                                    <p:animEffect filter="fade" transition="in">
                                      <p:cBhvr>
                                        <p:cTn dur="1000"/>
                                        <p:tgtEl>
                                          <p:spTgt spid="1605">
                                            <p:txEl>
                                              <p:pRg end="12" st="1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9" name="Shape 1609"/>
        <p:cNvGrpSpPr/>
        <p:nvPr/>
      </p:nvGrpSpPr>
      <p:grpSpPr>
        <a:xfrm>
          <a:off x="0" y="0"/>
          <a:ext cx="0" cy="0"/>
          <a:chOff x="0" y="0"/>
          <a:chExt cx="0" cy="0"/>
        </a:xfrm>
      </p:grpSpPr>
      <p:sp>
        <p:nvSpPr>
          <p:cNvPr id="1610" name="Google Shape;1610;p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Notebook:</a:t>
            </a:r>
            <a:r>
              <a:rPr lang="en"/>
              <a:t> LeNet-5, AlexNet, VGG-16</a:t>
            </a:r>
            <a:endParaRPr/>
          </a:p>
        </p:txBody>
      </p:sp>
      <p:sp>
        <p:nvSpPr>
          <p:cNvPr id="1611" name="Google Shape;1611;p86"/>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Notebook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5" name="Shape 1615"/>
        <p:cNvGrpSpPr/>
        <p:nvPr/>
      </p:nvGrpSpPr>
      <p:grpSpPr>
        <a:xfrm>
          <a:off x="0" y="0"/>
          <a:ext cx="0" cy="0"/>
          <a:chOff x="0" y="0"/>
          <a:chExt cx="0" cy="0"/>
        </a:xfrm>
      </p:grpSpPr>
      <p:sp>
        <p:nvSpPr>
          <p:cNvPr id="1616" name="Google Shape;1616;p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CNNs for own applications</a:t>
            </a:r>
            <a:endParaRPr/>
          </a:p>
        </p:txBody>
      </p:sp>
      <p:sp>
        <p:nvSpPr>
          <p:cNvPr id="1617" name="Google Shape;1617;p87"/>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Train fully from scratch</a:t>
            </a:r>
            <a:endParaRPr/>
          </a:p>
          <a:p>
            <a:pPr indent="-317500" lvl="0" marL="457200" rtl="0" algn="l">
              <a:spcBef>
                <a:spcPts val="0"/>
              </a:spcBef>
              <a:spcAft>
                <a:spcPts val="0"/>
              </a:spcAft>
              <a:buSzPts val="1400"/>
              <a:buChar char="●"/>
            </a:pPr>
            <a:r>
              <a:rPr lang="en"/>
              <a:t>Transfer learning -- store activations</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1" name="Shape 1621"/>
        <p:cNvGrpSpPr/>
        <p:nvPr/>
      </p:nvGrpSpPr>
      <p:grpSpPr>
        <a:xfrm>
          <a:off x="0" y="0"/>
          <a:ext cx="0" cy="0"/>
          <a:chOff x="0" y="0"/>
          <a:chExt cx="0" cy="0"/>
        </a:xfrm>
      </p:grpSpPr>
      <p:sp>
        <p:nvSpPr>
          <p:cNvPr id="1622" name="Google Shape;1622;p8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Visualising CNNs</a:t>
            </a:r>
            <a:endParaRPr/>
          </a:p>
        </p:txBody>
      </p:sp>
      <p:sp>
        <p:nvSpPr>
          <p:cNvPr id="1623" name="Google Shape;1623;p88"/>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t-SNE or PCA on last hidden layer … MNIST</a:t>
            </a:r>
            <a:endParaRPr/>
          </a:p>
          <a:p>
            <a:pPr indent="-317500" lvl="0" marL="457200" rtl="0" algn="l">
              <a:spcBef>
                <a:spcPts val="0"/>
              </a:spcBef>
              <a:spcAft>
                <a:spcPts val="0"/>
              </a:spcAft>
              <a:buSzPts val="1400"/>
              <a:buChar char="●"/>
            </a:pPr>
            <a:r>
              <a:rPr lang="en"/>
              <a:t>Same exercise on Imagenet? ..</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99" name="Google Shape;99;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Finding the perfect algorithm seemed distant, Li says. She saw that previous datasets didn’t capture how variable the world could be—even just identifying pictures of cats is infinitely complex.</a:t>
            </a:r>
            <a:endParaRPr/>
          </a:p>
          <a:p>
            <a:pPr indent="-342900" lvl="0" marL="457200" rtl="0" algn="l">
              <a:spcBef>
                <a:spcPts val="0"/>
              </a:spcBef>
              <a:spcAft>
                <a:spcPts val="0"/>
              </a:spcAft>
              <a:buSzPts val="1800"/>
              <a:buChar char="●"/>
            </a:pPr>
            <a:r>
              <a:rPr lang="en"/>
              <a:t>If you only saw five pictures of cats, you’d only have five camera angles, lighting conditions, and maybe variety of cat. But if you’ve seen 500 pictures of cats, there are many more examples to draw commonalities from.</a:t>
            </a:r>
            <a:endParaRPr/>
          </a:p>
          <a:p>
            <a:pPr indent="-342900" lvl="0" marL="457200" rtl="0" algn="l">
              <a:spcBef>
                <a:spcPts val="0"/>
              </a:spcBef>
              <a:spcAft>
                <a:spcPts val="0"/>
              </a:spcAft>
              <a:buSzPts val="1800"/>
              <a:buChar char="●"/>
            </a:pPr>
            <a:r>
              <a:rPr lang="en"/>
              <a:t>Having read about WordNet’s approach, Li met with professor Christiane Fellbaum, a researcher influential in the continued work on WordNet, during a 2006 visit to Princeton. Fellbaum had the idea that WordNet could have an image associated with each of the words, more as a reference rather than a computer vision dataset.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0" st="0"/>
                                            </p:txEl>
                                          </p:spTgt>
                                        </p:tgtEl>
                                        <p:attrNameLst>
                                          <p:attrName>style.visibility</p:attrName>
                                        </p:attrNameLst>
                                      </p:cBhvr>
                                      <p:to>
                                        <p:strVal val="visible"/>
                                      </p:to>
                                    </p:set>
                                    <p:animEffect filter="fade" transition="in">
                                      <p:cBhvr>
                                        <p:cTn dur="1000"/>
                                        <p:tgtEl>
                                          <p:spTgt spid="9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1" st="1"/>
                                            </p:txEl>
                                          </p:spTgt>
                                        </p:tgtEl>
                                        <p:attrNameLst>
                                          <p:attrName>style.visibility</p:attrName>
                                        </p:attrNameLst>
                                      </p:cBhvr>
                                      <p:to>
                                        <p:strVal val="visible"/>
                                      </p:to>
                                    </p:set>
                                    <p:animEffect filter="fade" transition="in">
                                      <p:cBhvr>
                                        <p:cTn dur="1000"/>
                                        <p:tgtEl>
                                          <p:spTgt spid="9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2" st="2"/>
                                            </p:txEl>
                                          </p:spTgt>
                                        </p:tgtEl>
                                        <p:attrNameLst>
                                          <p:attrName>style.visibility</p:attrName>
                                        </p:attrNameLst>
                                      </p:cBhvr>
                                      <p:to>
                                        <p:strVal val="visible"/>
                                      </p:to>
                                    </p:set>
                                    <p:animEffect filter="fade" transition="in">
                                      <p:cBhvr>
                                        <p:cTn dur="1000"/>
                                        <p:tgtEl>
                                          <p:spTgt spid="9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105" name="Google Shape;105;p21"/>
          <p:cNvSpPr txBox="1"/>
          <p:nvPr>
            <p:ph idx="1" type="body"/>
          </p:nvPr>
        </p:nvSpPr>
        <p:spPr>
          <a:xfrm>
            <a:off x="350775" y="9570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Li’s first idea was to hire undergraduate students for $10 an hour to manually find images and add them to the dataset. But back-of-the-napkin math quickly made Li realize that at the undergrads’ rate of collecting images it would take 90 years to complete.</a:t>
            </a:r>
            <a:endParaRPr/>
          </a:p>
          <a:p>
            <a:pPr indent="-342900" lvl="0" marL="457200" rtl="0" algn="l">
              <a:spcBef>
                <a:spcPts val="0"/>
              </a:spcBef>
              <a:spcAft>
                <a:spcPts val="0"/>
              </a:spcAft>
              <a:buSzPts val="1800"/>
              <a:buChar char="●"/>
            </a:pPr>
            <a:r>
              <a:rPr lang="en"/>
              <a:t>Undergrads were time-consuming, algorithms were flawed, and the team didn’t have money—Li said the project failed to win any of the federal grants she applied for, receiving comments on proposals that it was shameful Princeton would research this topic, and that the only strength of proposal was that Li was a woman.</a:t>
            </a:r>
            <a:endParaRPr/>
          </a:p>
          <a:p>
            <a:pPr indent="-342900" lvl="0" marL="457200" rtl="0" algn="l">
              <a:spcBef>
                <a:spcPts val="0"/>
              </a:spcBef>
              <a:spcAft>
                <a:spcPts val="0"/>
              </a:spcAft>
              <a:buSzPts val="1800"/>
              <a:buChar char="●"/>
            </a:pPr>
            <a:r>
              <a:rPr lang="en"/>
              <a:t>A solution finally surfaced in a chance hallway conversation with a graduate student who asked Li whether she had heard of Amazon Mechanical Turk, a service where hordes of humans sitting at computers around the world would complete small online tasks for pennies.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0" st="0"/>
                                            </p:txEl>
                                          </p:spTgt>
                                        </p:tgtEl>
                                        <p:attrNameLst>
                                          <p:attrName>style.visibility</p:attrName>
                                        </p:attrNameLst>
                                      </p:cBhvr>
                                      <p:to>
                                        <p:strVal val="visible"/>
                                      </p:to>
                                    </p:set>
                                    <p:animEffect filter="fade" transition="in">
                                      <p:cBhvr>
                                        <p:cTn dur="1000"/>
                                        <p:tgtEl>
                                          <p:spTgt spid="1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1" st="1"/>
                                            </p:txEl>
                                          </p:spTgt>
                                        </p:tgtEl>
                                        <p:attrNameLst>
                                          <p:attrName>style.visibility</p:attrName>
                                        </p:attrNameLst>
                                      </p:cBhvr>
                                      <p:to>
                                        <p:strVal val="visible"/>
                                      </p:to>
                                    </p:set>
                                    <p:animEffect filter="fade" transition="in">
                                      <p:cBhvr>
                                        <p:cTn dur="1000"/>
                                        <p:tgtEl>
                                          <p:spTgt spid="1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2" st="2"/>
                                            </p:txEl>
                                          </p:spTgt>
                                        </p:tgtEl>
                                        <p:attrNameLst>
                                          <p:attrName>style.visibility</p:attrName>
                                        </p:attrNameLst>
                                      </p:cBhvr>
                                      <p:to>
                                        <p:strVal val="visible"/>
                                      </p:to>
                                    </p:set>
                                    <p:animEffect filter="fade" transition="in">
                                      <p:cBhvr>
                                        <p:cTn dur="1000"/>
                                        <p:tgtEl>
                                          <p:spTgt spid="1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